
<file path=[Content_Types].xml><?xml version="1.0" encoding="utf-8"?>
<Types xmlns="http://schemas.openxmlformats.org/package/2006/content-types">
  <Default Extension="gif" ContentType="video/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807" r:id="rId2"/>
  </p:sldMasterIdLst>
  <p:notesMasterIdLst>
    <p:notesMasterId r:id="rId83"/>
  </p:notesMasterIdLst>
  <p:handoutMasterIdLst>
    <p:handoutMasterId r:id="rId84"/>
  </p:handoutMasterIdLst>
  <p:sldIdLst>
    <p:sldId id="372" r:id="rId3"/>
    <p:sldId id="555" r:id="rId4"/>
    <p:sldId id="556" r:id="rId5"/>
    <p:sldId id="706" r:id="rId6"/>
    <p:sldId id="582" r:id="rId7"/>
    <p:sldId id="557" r:id="rId8"/>
    <p:sldId id="621" r:id="rId9"/>
    <p:sldId id="558" r:id="rId10"/>
    <p:sldId id="559" r:id="rId11"/>
    <p:sldId id="560" r:id="rId12"/>
    <p:sldId id="562" r:id="rId13"/>
    <p:sldId id="561" r:id="rId14"/>
    <p:sldId id="563" r:id="rId15"/>
    <p:sldId id="755" r:id="rId16"/>
    <p:sldId id="756" r:id="rId17"/>
    <p:sldId id="757" r:id="rId18"/>
    <p:sldId id="564" r:id="rId19"/>
    <p:sldId id="661" r:id="rId20"/>
    <p:sldId id="565" r:id="rId21"/>
    <p:sldId id="724" r:id="rId22"/>
    <p:sldId id="662" r:id="rId23"/>
    <p:sldId id="664" r:id="rId24"/>
    <p:sldId id="663" r:id="rId25"/>
    <p:sldId id="665" r:id="rId26"/>
    <p:sldId id="666" r:id="rId27"/>
    <p:sldId id="667" r:id="rId28"/>
    <p:sldId id="668" r:id="rId29"/>
    <p:sldId id="669" r:id="rId30"/>
    <p:sldId id="670" r:id="rId31"/>
    <p:sldId id="671" r:id="rId32"/>
    <p:sldId id="672" r:id="rId33"/>
    <p:sldId id="673" r:id="rId34"/>
    <p:sldId id="674" r:id="rId35"/>
    <p:sldId id="675" r:id="rId36"/>
    <p:sldId id="680" r:id="rId37"/>
    <p:sldId id="676" r:id="rId38"/>
    <p:sldId id="677" r:id="rId39"/>
    <p:sldId id="678" r:id="rId40"/>
    <p:sldId id="679" r:id="rId41"/>
    <p:sldId id="681" r:id="rId42"/>
    <p:sldId id="790" r:id="rId43"/>
    <p:sldId id="730" r:id="rId44"/>
    <p:sldId id="745" r:id="rId45"/>
    <p:sldId id="759" r:id="rId46"/>
    <p:sldId id="683" r:id="rId47"/>
    <p:sldId id="682" r:id="rId48"/>
    <p:sldId id="758" r:id="rId49"/>
    <p:sldId id="760" r:id="rId50"/>
    <p:sldId id="617" r:id="rId51"/>
    <p:sldId id="761" r:id="rId52"/>
    <p:sldId id="763" r:id="rId53"/>
    <p:sldId id="764" r:id="rId54"/>
    <p:sldId id="767" r:id="rId55"/>
    <p:sldId id="766" r:id="rId56"/>
    <p:sldId id="765" r:id="rId57"/>
    <p:sldId id="769" r:id="rId58"/>
    <p:sldId id="768" r:id="rId59"/>
    <p:sldId id="789" r:id="rId60"/>
    <p:sldId id="788" r:id="rId61"/>
    <p:sldId id="771" r:id="rId62"/>
    <p:sldId id="787" r:id="rId63"/>
    <p:sldId id="772" r:id="rId64"/>
    <p:sldId id="773" r:id="rId65"/>
    <p:sldId id="762" r:id="rId66"/>
    <p:sldId id="774" r:id="rId67"/>
    <p:sldId id="775" r:id="rId68"/>
    <p:sldId id="776" r:id="rId69"/>
    <p:sldId id="777" r:id="rId70"/>
    <p:sldId id="688" r:id="rId71"/>
    <p:sldId id="691" r:id="rId72"/>
    <p:sldId id="694" r:id="rId73"/>
    <p:sldId id="779" r:id="rId74"/>
    <p:sldId id="778" r:id="rId75"/>
    <p:sldId id="781" r:id="rId76"/>
    <p:sldId id="780" r:id="rId77"/>
    <p:sldId id="782" r:id="rId78"/>
    <p:sldId id="783" r:id="rId79"/>
    <p:sldId id="784" r:id="rId80"/>
    <p:sldId id="785" r:id="rId81"/>
    <p:sldId id="753" r:id="rId82"/>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0000"/>
    <a:srgbClr val="E0E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A5FB2A-860E-4180-8A19-8F927586AE4A}" v="56" dt="2019-10-01T03:11:25.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3" autoAdjust="0"/>
    <p:restoredTop sz="81281" autoAdjust="0"/>
  </p:normalViewPr>
  <p:slideViewPr>
    <p:cSldViewPr snapToObjects="1">
      <p:cViewPr varScale="1">
        <p:scale>
          <a:sx n="70" d="100"/>
          <a:sy n="70" d="100"/>
        </p:scale>
        <p:origin x="946" y="43"/>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65" d="100"/>
          <a:sy n="65" d="100"/>
        </p:scale>
        <p:origin x="3154"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handoutMaster" Target="handoutMasters/handoutMaster1.xml"/><Relationship Id="rId89"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microsoft.com/office/2015/10/relationships/revisionInfo" Target="revisionInfo.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rton, Ian" userId="45809459-9dc4-4968-8d50-671215fcb81f" providerId="ADAL" clId="{A2A5FB2A-860E-4180-8A19-8F927586AE4A}"/>
    <pc:docChg chg="undo custSel mod addSld delSld modSld sldOrd">
      <pc:chgData name="Gorton, Ian" userId="45809459-9dc4-4968-8d50-671215fcb81f" providerId="ADAL" clId="{A2A5FB2A-860E-4180-8A19-8F927586AE4A}" dt="2019-10-01T03:11:25.068" v="698"/>
      <pc:docMkLst>
        <pc:docMk/>
      </pc:docMkLst>
      <pc:sldChg chg="del">
        <pc:chgData name="Gorton, Ian" userId="45809459-9dc4-4968-8d50-671215fcb81f" providerId="ADAL" clId="{A2A5FB2A-860E-4180-8A19-8F927586AE4A}" dt="2019-09-20T23:19:04.371" v="36" actId="2696"/>
        <pc:sldMkLst>
          <pc:docMk/>
          <pc:sldMk cId="574282566" sldId="472"/>
        </pc:sldMkLst>
      </pc:sldChg>
      <pc:sldChg chg="modSp del">
        <pc:chgData name="Gorton, Ian" userId="45809459-9dc4-4968-8d50-671215fcb81f" providerId="ADAL" clId="{A2A5FB2A-860E-4180-8A19-8F927586AE4A}" dt="2019-09-20T23:19:06.603" v="37" actId="2696"/>
        <pc:sldMkLst>
          <pc:docMk/>
          <pc:sldMk cId="3918981898" sldId="473"/>
        </pc:sldMkLst>
        <pc:spChg chg="mod">
          <ac:chgData name="Gorton, Ian" userId="45809459-9dc4-4968-8d50-671215fcb81f" providerId="ADAL" clId="{A2A5FB2A-860E-4180-8A19-8F927586AE4A}" dt="2019-09-20T23:15:10.060" v="4" actId="27636"/>
          <ac:spMkLst>
            <pc:docMk/>
            <pc:sldMk cId="3918981898" sldId="473"/>
            <ac:spMk id="46" creationId="{00000000-0000-0000-0000-000000000000}"/>
          </ac:spMkLst>
        </pc:spChg>
      </pc:sldChg>
      <pc:sldChg chg="addSp delSp modSp delAnim modAnim">
        <pc:chgData name="Gorton, Ian" userId="45809459-9dc4-4968-8d50-671215fcb81f" providerId="ADAL" clId="{A2A5FB2A-860E-4180-8A19-8F927586AE4A}" dt="2019-10-01T02:52:41.528" v="527" actId="1076"/>
        <pc:sldMkLst>
          <pc:docMk/>
          <pc:sldMk cId="2977148029" sldId="668"/>
        </pc:sldMkLst>
        <pc:picChg chg="add mod">
          <ac:chgData name="Gorton, Ian" userId="45809459-9dc4-4968-8d50-671215fcb81f" providerId="ADAL" clId="{A2A5FB2A-860E-4180-8A19-8F927586AE4A}" dt="2019-10-01T02:52:41.528" v="527" actId="1076"/>
          <ac:picMkLst>
            <pc:docMk/>
            <pc:sldMk cId="2977148029" sldId="668"/>
            <ac:picMk id="2" creationId="{2C455C7D-FBB6-4AF4-91D1-0DF8C68EBA29}"/>
          </ac:picMkLst>
        </pc:picChg>
        <pc:picChg chg="del">
          <ac:chgData name="Gorton, Ian" userId="45809459-9dc4-4968-8d50-671215fcb81f" providerId="ADAL" clId="{A2A5FB2A-860E-4180-8A19-8F927586AE4A}" dt="2019-10-01T02:52:38.384" v="526" actId="478"/>
          <ac:picMkLst>
            <pc:docMk/>
            <pc:sldMk cId="2977148029" sldId="668"/>
            <ac:picMk id="3" creationId="{00000000-0000-0000-0000-000000000000}"/>
          </ac:picMkLst>
        </pc:picChg>
      </pc:sldChg>
      <pc:sldChg chg="ord">
        <pc:chgData name="Gorton, Ian" userId="45809459-9dc4-4968-8d50-671215fcb81f" providerId="ADAL" clId="{A2A5FB2A-860E-4180-8A19-8F927586AE4A}" dt="2019-09-23T22:36:04.154" v="523"/>
        <pc:sldMkLst>
          <pc:docMk/>
          <pc:sldMk cId="3628185264" sldId="683"/>
        </pc:sldMkLst>
      </pc:sldChg>
      <pc:sldChg chg="modSp del">
        <pc:chgData name="Gorton, Ian" userId="45809459-9dc4-4968-8d50-671215fcb81f" providerId="ADAL" clId="{A2A5FB2A-860E-4180-8A19-8F927586AE4A}" dt="2019-09-20T23:18:51.980" v="35" actId="2696"/>
        <pc:sldMkLst>
          <pc:docMk/>
          <pc:sldMk cId="538598238" sldId="693"/>
        </pc:sldMkLst>
        <pc:spChg chg="mod">
          <ac:chgData name="Gorton, Ian" userId="45809459-9dc4-4968-8d50-671215fcb81f" providerId="ADAL" clId="{A2A5FB2A-860E-4180-8A19-8F927586AE4A}" dt="2019-09-20T23:12:38.060" v="2" actId="6549"/>
          <ac:spMkLst>
            <pc:docMk/>
            <pc:sldMk cId="538598238" sldId="693"/>
            <ac:spMk id="2" creationId="{00000000-0000-0000-0000-000000000000}"/>
          </ac:spMkLst>
        </pc:spChg>
      </pc:sldChg>
      <pc:sldChg chg="modTransition">
        <pc:chgData name="Gorton, Ian" userId="45809459-9dc4-4968-8d50-671215fcb81f" providerId="ADAL" clId="{A2A5FB2A-860E-4180-8A19-8F927586AE4A}" dt="2019-10-01T02:40:15.716" v="524"/>
        <pc:sldMkLst>
          <pc:docMk/>
          <pc:sldMk cId="654298045" sldId="706"/>
        </pc:sldMkLst>
      </pc:sldChg>
      <pc:sldChg chg="modSp ord">
        <pc:chgData name="Gorton, Ian" userId="45809459-9dc4-4968-8d50-671215fcb81f" providerId="ADAL" clId="{A2A5FB2A-860E-4180-8A19-8F927586AE4A}" dt="2019-09-23T22:34:40.447" v="510"/>
        <pc:sldMkLst>
          <pc:docMk/>
          <pc:sldMk cId="3451411647" sldId="730"/>
        </pc:sldMkLst>
        <pc:spChg chg="mod">
          <ac:chgData name="Gorton, Ian" userId="45809459-9dc4-4968-8d50-671215fcb81f" providerId="ADAL" clId="{A2A5FB2A-860E-4180-8A19-8F927586AE4A}" dt="2019-09-20T23:10:53.185" v="1" actId="313"/>
          <ac:spMkLst>
            <pc:docMk/>
            <pc:sldMk cId="3451411647" sldId="730"/>
            <ac:spMk id="3" creationId="{4ED955C9-1662-426F-AE50-DD15DCB1998C}"/>
          </ac:spMkLst>
        </pc:spChg>
      </pc:sldChg>
      <pc:sldChg chg="ord">
        <pc:chgData name="Gorton, Ian" userId="45809459-9dc4-4968-8d50-671215fcb81f" providerId="ADAL" clId="{A2A5FB2A-860E-4180-8A19-8F927586AE4A}" dt="2019-09-23T22:35:04.243" v="512"/>
        <pc:sldMkLst>
          <pc:docMk/>
          <pc:sldMk cId="3292435904" sldId="745"/>
        </pc:sldMkLst>
      </pc:sldChg>
      <pc:sldChg chg="modSp">
        <pc:chgData name="Gorton, Ian" userId="45809459-9dc4-4968-8d50-671215fcb81f" providerId="ADAL" clId="{A2A5FB2A-860E-4180-8A19-8F927586AE4A}" dt="2019-09-23T22:35:56.450" v="522" actId="20577"/>
        <pc:sldMkLst>
          <pc:docMk/>
          <pc:sldMk cId="1605522982" sldId="759"/>
        </pc:sldMkLst>
        <pc:spChg chg="mod">
          <ac:chgData name="Gorton, Ian" userId="45809459-9dc4-4968-8d50-671215fcb81f" providerId="ADAL" clId="{A2A5FB2A-860E-4180-8A19-8F927586AE4A}" dt="2019-09-23T22:35:56.450" v="522" actId="20577"/>
          <ac:spMkLst>
            <pc:docMk/>
            <pc:sldMk cId="1605522982" sldId="759"/>
            <ac:spMk id="2" creationId="{36EA0214-2238-44F6-841B-4A0E149ABF86}"/>
          </ac:spMkLst>
        </pc:spChg>
      </pc:sldChg>
      <pc:sldChg chg="modSp">
        <pc:chgData name="Gorton, Ian" userId="45809459-9dc4-4968-8d50-671215fcb81f" providerId="ADAL" clId="{A2A5FB2A-860E-4180-8A19-8F927586AE4A}" dt="2019-10-01T02:57:50.097" v="529" actId="27636"/>
        <pc:sldMkLst>
          <pc:docMk/>
          <pc:sldMk cId="2519250176" sldId="768"/>
        </pc:sldMkLst>
        <pc:spChg chg="mod">
          <ac:chgData name="Gorton, Ian" userId="45809459-9dc4-4968-8d50-671215fcb81f" providerId="ADAL" clId="{A2A5FB2A-860E-4180-8A19-8F927586AE4A}" dt="2019-10-01T02:57:50.097" v="529" actId="27636"/>
          <ac:spMkLst>
            <pc:docMk/>
            <pc:sldMk cId="2519250176" sldId="768"/>
            <ac:spMk id="5" creationId="{C91C3958-C215-4472-A1D6-41524ADBE427}"/>
          </ac:spMkLst>
        </pc:spChg>
      </pc:sldChg>
      <pc:sldChg chg="addSp delSp modSp modAnim">
        <pc:chgData name="Gorton, Ian" userId="45809459-9dc4-4968-8d50-671215fcb81f" providerId="ADAL" clId="{A2A5FB2A-860E-4180-8A19-8F927586AE4A}" dt="2019-10-01T03:11:25.068" v="698"/>
        <pc:sldMkLst>
          <pc:docMk/>
          <pc:sldMk cId="179377045" sldId="775"/>
        </pc:sldMkLst>
        <pc:spChg chg="add mod">
          <ac:chgData name="Gorton, Ian" userId="45809459-9dc4-4968-8d50-671215fcb81f" providerId="ADAL" clId="{A2A5FB2A-860E-4180-8A19-8F927586AE4A}" dt="2019-10-01T03:08:40.276" v="653" actId="20577"/>
          <ac:spMkLst>
            <pc:docMk/>
            <pc:sldMk cId="179377045" sldId="775"/>
            <ac:spMk id="23" creationId="{3673BF5A-AE0A-4C49-A905-AFF3B3ABC7C6}"/>
          </ac:spMkLst>
        </pc:spChg>
        <pc:spChg chg="add del mod">
          <ac:chgData name="Gorton, Ian" userId="45809459-9dc4-4968-8d50-671215fcb81f" providerId="ADAL" clId="{A2A5FB2A-860E-4180-8A19-8F927586AE4A}" dt="2019-10-01T03:08:58.336" v="665" actId="20577"/>
          <ac:spMkLst>
            <pc:docMk/>
            <pc:sldMk cId="179377045" sldId="775"/>
            <ac:spMk id="24" creationId="{90B55083-ABEB-4227-8527-8A0117AD5134}"/>
          </ac:spMkLst>
        </pc:spChg>
        <pc:cxnChg chg="add mod">
          <ac:chgData name="Gorton, Ian" userId="45809459-9dc4-4968-8d50-671215fcb81f" providerId="ADAL" clId="{A2A5FB2A-860E-4180-8A19-8F927586AE4A}" dt="2019-10-01T03:08:17.397" v="638" actId="14100"/>
          <ac:cxnSpMkLst>
            <pc:docMk/>
            <pc:sldMk cId="179377045" sldId="775"/>
            <ac:cxnSpMk id="22" creationId="{40E7EFFB-3294-4D13-923F-2DFBECC3B8B9}"/>
          </ac:cxnSpMkLst>
        </pc:cxnChg>
      </pc:sldChg>
      <pc:sldChg chg="modSp ord">
        <pc:chgData name="Gorton, Ian" userId="45809459-9dc4-4968-8d50-671215fcb81f" providerId="ADAL" clId="{A2A5FB2A-860E-4180-8A19-8F927586AE4A}" dt="2019-09-20T23:19:12.553" v="38" actId="1076"/>
        <pc:sldMkLst>
          <pc:docMk/>
          <pc:sldMk cId="1326887556" sldId="781"/>
        </pc:sldMkLst>
        <pc:spChg chg="mod">
          <ac:chgData name="Gorton, Ian" userId="45809459-9dc4-4968-8d50-671215fcb81f" providerId="ADAL" clId="{A2A5FB2A-860E-4180-8A19-8F927586AE4A}" dt="2019-09-20T23:19:12.553" v="38" actId="1076"/>
          <ac:spMkLst>
            <pc:docMk/>
            <pc:sldMk cId="1326887556" sldId="781"/>
            <ac:spMk id="3" creationId="{6262EDB9-76F7-45B7-BAA2-A8B273F46FFA}"/>
          </ac:spMkLst>
        </pc:spChg>
      </pc:sldChg>
      <pc:sldChg chg="addSp modSp modAnim">
        <pc:chgData name="Gorton, Ian" userId="45809459-9dc4-4968-8d50-671215fcb81f" providerId="ADAL" clId="{A2A5FB2A-860E-4180-8A19-8F927586AE4A}" dt="2019-09-23T22:23:01.370" v="43"/>
        <pc:sldMkLst>
          <pc:docMk/>
          <pc:sldMk cId="1344372872" sldId="782"/>
        </pc:sldMkLst>
        <pc:grpChg chg="add mod">
          <ac:chgData name="Gorton, Ian" userId="45809459-9dc4-4968-8d50-671215fcb81f" providerId="ADAL" clId="{A2A5FB2A-860E-4180-8A19-8F927586AE4A}" dt="2019-09-23T22:22:56.781" v="42" actId="164"/>
          <ac:grpSpMkLst>
            <pc:docMk/>
            <pc:sldMk cId="1344372872" sldId="782"/>
            <ac:grpSpMk id="25" creationId="{987C8D48-1E2D-4D72-8825-32101A25FBEE}"/>
          </ac:grpSpMkLst>
        </pc:grpChg>
        <pc:grpChg chg="mod">
          <ac:chgData name="Gorton, Ian" userId="45809459-9dc4-4968-8d50-671215fcb81f" providerId="ADAL" clId="{A2A5FB2A-860E-4180-8A19-8F927586AE4A}" dt="2019-09-23T22:22:56.781" v="42" actId="164"/>
          <ac:grpSpMkLst>
            <pc:docMk/>
            <pc:sldMk cId="1344372872" sldId="782"/>
            <ac:grpSpMk id="58" creationId="{B7F606BB-0F55-43C0-A697-9D24E687A09B}"/>
          </ac:grpSpMkLst>
        </pc:grpChg>
        <pc:picChg chg="add mod">
          <ac:chgData name="Gorton, Ian" userId="45809459-9dc4-4968-8d50-671215fcb81f" providerId="ADAL" clId="{A2A5FB2A-860E-4180-8A19-8F927586AE4A}" dt="2019-09-23T22:22:56.781" v="42" actId="164"/>
          <ac:picMkLst>
            <pc:docMk/>
            <pc:sldMk cId="1344372872" sldId="782"/>
            <ac:picMk id="4" creationId="{DDA79917-188D-4BF5-8480-3FAFF2DA4DC3}"/>
          </ac:picMkLst>
        </pc:picChg>
      </pc:sldChg>
      <pc:sldChg chg="modNotesTx">
        <pc:chgData name="Gorton, Ian" userId="45809459-9dc4-4968-8d50-671215fcb81f" providerId="ADAL" clId="{A2A5FB2A-860E-4180-8A19-8F927586AE4A}" dt="2019-10-01T03:02:07.580" v="636" actId="20577"/>
        <pc:sldMkLst>
          <pc:docMk/>
          <pc:sldMk cId="2307464198" sldId="787"/>
        </pc:sldMkLst>
      </pc:sldChg>
      <pc:sldChg chg="addSp modSp mod ord setBg">
        <pc:chgData name="Gorton, Ian" userId="45809459-9dc4-4968-8d50-671215fcb81f" providerId="ADAL" clId="{A2A5FB2A-860E-4180-8A19-8F927586AE4A}" dt="2019-09-20T23:18:10.625" v="34" actId="6549"/>
        <pc:sldMkLst>
          <pc:docMk/>
          <pc:sldMk cId="4204942312" sldId="788"/>
        </pc:sldMkLst>
        <pc:spChg chg="mod">
          <ac:chgData name="Gorton, Ian" userId="45809459-9dc4-4968-8d50-671215fcb81f" providerId="ADAL" clId="{A2A5FB2A-860E-4180-8A19-8F927586AE4A}" dt="2019-09-20T23:17:55.554" v="33" actId="26606"/>
          <ac:spMkLst>
            <pc:docMk/>
            <pc:sldMk cId="4204942312" sldId="788"/>
            <ac:spMk id="2" creationId="{00000000-0000-0000-0000-000000000000}"/>
          </ac:spMkLst>
        </pc:spChg>
        <pc:spChg chg="mod">
          <ac:chgData name="Gorton, Ian" userId="45809459-9dc4-4968-8d50-671215fcb81f" providerId="ADAL" clId="{A2A5FB2A-860E-4180-8A19-8F927586AE4A}" dt="2019-09-20T23:18:10.625" v="34" actId="6549"/>
          <ac:spMkLst>
            <pc:docMk/>
            <pc:sldMk cId="4204942312" sldId="788"/>
            <ac:spMk id="3" creationId="{00000000-0000-0000-0000-000000000000}"/>
          </ac:spMkLst>
        </pc:spChg>
        <pc:spChg chg="add">
          <ac:chgData name="Gorton, Ian" userId="45809459-9dc4-4968-8d50-671215fcb81f" providerId="ADAL" clId="{A2A5FB2A-860E-4180-8A19-8F927586AE4A}" dt="2019-09-20T23:17:55.554" v="33" actId="26606"/>
          <ac:spMkLst>
            <pc:docMk/>
            <pc:sldMk cId="4204942312" sldId="788"/>
            <ac:spMk id="8" creationId="{8D70B121-56F4-4848-B38B-182089D909FA}"/>
          </ac:spMkLst>
        </pc:spChg>
        <pc:cxnChg chg="add">
          <ac:chgData name="Gorton, Ian" userId="45809459-9dc4-4968-8d50-671215fcb81f" providerId="ADAL" clId="{A2A5FB2A-860E-4180-8A19-8F927586AE4A}" dt="2019-09-20T23:17:55.554" v="33" actId="26606"/>
          <ac:cxnSpMkLst>
            <pc:docMk/>
            <pc:sldMk cId="4204942312" sldId="788"/>
            <ac:cxnSpMk id="10" creationId="{2D72A2C9-F3CA-4216-8BAD-FA4C970C3C4E}"/>
          </ac:cxnSpMkLst>
        </pc:cxnChg>
      </pc:sldChg>
      <pc:sldChg chg="modSp ord">
        <pc:chgData name="Gorton, Ian" userId="45809459-9dc4-4968-8d50-671215fcb81f" providerId="ADAL" clId="{A2A5FB2A-860E-4180-8A19-8F927586AE4A}" dt="2019-09-20T23:17:35.272" v="31" actId="20577"/>
        <pc:sldMkLst>
          <pc:docMk/>
          <pc:sldMk cId="2817621432" sldId="789"/>
        </pc:sldMkLst>
        <pc:graphicFrameChg chg="modGraphic">
          <ac:chgData name="Gorton, Ian" userId="45809459-9dc4-4968-8d50-671215fcb81f" providerId="ADAL" clId="{A2A5FB2A-860E-4180-8A19-8F927586AE4A}" dt="2019-09-20T23:17:35.272" v="31" actId="20577"/>
          <ac:graphicFrameMkLst>
            <pc:docMk/>
            <pc:sldMk cId="2817621432" sldId="789"/>
            <ac:graphicFrameMk id="44" creationId="{00000000-0000-0000-0000-000000000000}"/>
          </ac:graphicFrameMkLst>
        </pc:graphicFrameChg>
      </pc:sldChg>
      <pc:sldChg chg="addSp modSp add mod setBg">
        <pc:chgData name="Gorton, Ian" userId="45809459-9dc4-4968-8d50-671215fcb81f" providerId="ADAL" clId="{A2A5FB2A-860E-4180-8A19-8F927586AE4A}" dt="2019-09-23T22:33:22.907" v="509" actId="26606"/>
        <pc:sldMkLst>
          <pc:docMk/>
          <pc:sldMk cId="2870241526" sldId="790"/>
        </pc:sldMkLst>
        <pc:spChg chg="mod">
          <ac:chgData name="Gorton, Ian" userId="45809459-9dc4-4968-8d50-671215fcb81f" providerId="ADAL" clId="{A2A5FB2A-860E-4180-8A19-8F927586AE4A}" dt="2019-09-23T22:33:22.907" v="509" actId="26606"/>
          <ac:spMkLst>
            <pc:docMk/>
            <pc:sldMk cId="2870241526" sldId="790"/>
            <ac:spMk id="2" creationId="{E9A2C767-08D5-4080-92E3-36301B68C09C}"/>
          </ac:spMkLst>
        </pc:spChg>
        <pc:spChg chg="mod">
          <ac:chgData name="Gorton, Ian" userId="45809459-9dc4-4968-8d50-671215fcb81f" providerId="ADAL" clId="{A2A5FB2A-860E-4180-8A19-8F927586AE4A}" dt="2019-09-23T22:33:22.907" v="509" actId="26606"/>
          <ac:spMkLst>
            <pc:docMk/>
            <pc:sldMk cId="2870241526" sldId="790"/>
            <ac:spMk id="3" creationId="{59D47FCB-89B4-4F3C-8DB8-4BD7665C336E}"/>
          </ac:spMkLst>
        </pc:spChg>
        <pc:spChg chg="add">
          <ac:chgData name="Gorton, Ian" userId="45809459-9dc4-4968-8d50-671215fcb81f" providerId="ADAL" clId="{A2A5FB2A-860E-4180-8A19-8F927586AE4A}" dt="2019-09-23T22:33:22.907" v="509" actId="26606"/>
          <ac:spMkLst>
            <pc:docMk/>
            <pc:sldMk cId="2870241526" sldId="790"/>
            <ac:spMk id="10" creationId="{59A309A7-1751-4ABE-A3C1-EEC40366AD89}"/>
          </ac:spMkLst>
        </pc:spChg>
        <pc:spChg chg="add">
          <ac:chgData name="Gorton, Ian" userId="45809459-9dc4-4968-8d50-671215fcb81f" providerId="ADAL" clId="{A2A5FB2A-860E-4180-8A19-8F927586AE4A}" dt="2019-09-23T22:33:22.907" v="509" actId="26606"/>
          <ac:spMkLst>
            <pc:docMk/>
            <pc:sldMk cId="2870241526" sldId="790"/>
            <ac:spMk id="12" creationId="{967D8EB6-EAE1-4F9C-B398-83321E287204}"/>
          </ac:spMkLst>
        </pc:spChg>
        <pc:picChg chg="add">
          <ac:chgData name="Gorton, Ian" userId="45809459-9dc4-4968-8d50-671215fcb81f" providerId="ADAL" clId="{A2A5FB2A-860E-4180-8A19-8F927586AE4A}" dt="2019-09-23T22:33:22.907" v="509" actId="26606"/>
          <ac:picMkLst>
            <pc:docMk/>
            <pc:sldMk cId="2870241526" sldId="790"/>
            <ac:picMk id="7" creationId="{ABA0B9CF-75FC-4054-AF44-0124E293C0E8}"/>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ata5.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CEA2CE8-D53B-40FF-A868-DE767789C19A}"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E9CBA18C-EE1E-40E8-878D-C604BB42F265}">
      <dgm:prSet/>
      <dgm:spPr/>
      <dgm:t>
        <a:bodyPr/>
        <a:lstStyle/>
        <a:p>
          <a:r>
            <a:rPr lang="en-US" dirty="0"/>
            <a:t>Explain the difficulties of scaling relational databases</a:t>
          </a:r>
        </a:p>
      </dgm:t>
    </dgm:pt>
    <dgm:pt modelId="{67752E7D-F2BA-44B7-93B9-952C86E47FE3}" type="parTrans" cxnId="{EF0EFFA4-731E-4BC4-BF35-1D6A93984675}">
      <dgm:prSet/>
      <dgm:spPr/>
      <dgm:t>
        <a:bodyPr/>
        <a:lstStyle/>
        <a:p>
          <a:endParaRPr lang="en-US"/>
        </a:p>
      </dgm:t>
    </dgm:pt>
    <dgm:pt modelId="{8CA98DBE-8777-4187-BAC7-41BB9E1269A7}" type="sibTrans" cxnId="{EF0EFFA4-731E-4BC4-BF35-1D6A93984675}">
      <dgm:prSet phldrT="01" phldr="0"/>
      <dgm:spPr/>
      <dgm:t>
        <a:bodyPr/>
        <a:lstStyle/>
        <a:p>
          <a:r>
            <a:rPr lang="en-US"/>
            <a:t>01</a:t>
          </a:r>
        </a:p>
      </dgm:t>
    </dgm:pt>
    <dgm:pt modelId="{4482C804-4B01-4240-98C0-BDD8DFFC85DC}">
      <dgm:prSet/>
      <dgm:spPr/>
      <dgm:t>
        <a:bodyPr/>
        <a:lstStyle/>
        <a:p>
          <a:r>
            <a:rPr lang="en-US" dirty="0"/>
            <a:t>Describe the advantages and disadvantages of partitioning and replication </a:t>
          </a:r>
        </a:p>
      </dgm:t>
    </dgm:pt>
    <dgm:pt modelId="{0F465FEE-C48C-4B43-9F36-A75568D96A9D}" type="parTrans" cxnId="{F91DA0EC-B57B-4601-BC54-6B6254FE13DB}">
      <dgm:prSet/>
      <dgm:spPr/>
      <dgm:t>
        <a:bodyPr/>
        <a:lstStyle/>
        <a:p>
          <a:endParaRPr lang="en-US"/>
        </a:p>
      </dgm:t>
    </dgm:pt>
    <dgm:pt modelId="{1EEC3EA0-9AF8-423B-8AAA-5069A2F5E8D0}" type="sibTrans" cxnId="{F91DA0EC-B57B-4601-BC54-6B6254FE13DB}">
      <dgm:prSet phldrT="02" phldr="0"/>
      <dgm:spPr/>
      <dgm:t>
        <a:bodyPr/>
        <a:lstStyle/>
        <a:p>
          <a:r>
            <a:rPr lang="en-US"/>
            <a:t>02</a:t>
          </a:r>
        </a:p>
      </dgm:t>
    </dgm:pt>
    <dgm:pt modelId="{8040DE14-FAC6-4CD3-80DF-DC9CC46580A7}">
      <dgm:prSet/>
      <dgm:spPr/>
      <dgm:t>
        <a:bodyPr/>
        <a:lstStyle/>
        <a:p>
          <a:r>
            <a:rPr lang="en-US" dirty="0"/>
            <a:t>Describe the strengths and weaknesses of distributed database  architectures</a:t>
          </a:r>
        </a:p>
      </dgm:t>
    </dgm:pt>
    <dgm:pt modelId="{D320C787-B509-4318-9FB0-A6B747A641FE}" type="parTrans" cxnId="{F135CA66-1A71-4C7C-BB97-0DD5DC34AD52}">
      <dgm:prSet/>
      <dgm:spPr/>
      <dgm:t>
        <a:bodyPr/>
        <a:lstStyle/>
        <a:p>
          <a:endParaRPr lang="en-US"/>
        </a:p>
      </dgm:t>
    </dgm:pt>
    <dgm:pt modelId="{9C45DE56-D923-4ACD-8453-468EA4B48BDE}" type="sibTrans" cxnId="{F135CA66-1A71-4C7C-BB97-0DD5DC34AD52}">
      <dgm:prSet phldrT="03" phldr="0"/>
      <dgm:spPr/>
      <dgm:t>
        <a:bodyPr/>
        <a:lstStyle/>
        <a:p>
          <a:r>
            <a:rPr lang="en-US"/>
            <a:t>03</a:t>
          </a:r>
        </a:p>
      </dgm:t>
    </dgm:pt>
    <dgm:pt modelId="{5AF0F4D8-1653-4CE7-9B88-D5F17090331A}">
      <dgm:prSet/>
      <dgm:spPr/>
      <dgm:t>
        <a:bodyPr/>
        <a:lstStyle/>
        <a:p>
          <a:r>
            <a:rPr lang="en-US" dirty="0"/>
            <a:t>Explain how consistency and conflicts are handled in leaderless systems</a:t>
          </a:r>
        </a:p>
      </dgm:t>
    </dgm:pt>
    <dgm:pt modelId="{2800B9FD-DA7E-460F-A4A7-D7D6C12B82C8}" type="parTrans" cxnId="{59AF941B-4F2B-4027-BA51-AB1C1B6969CE}">
      <dgm:prSet/>
      <dgm:spPr/>
      <dgm:t>
        <a:bodyPr/>
        <a:lstStyle/>
        <a:p>
          <a:endParaRPr lang="en-US"/>
        </a:p>
      </dgm:t>
    </dgm:pt>
    <dgm:pt modelId="{4F419B25-1D50-4DBB-983E-E14F55B7C349}" type="sibTrans" cxnId="{59AF941B-4F2B-4027-BA51-AB1C1B6969CE}">
      <dgm:prSet phldrT="04" phldr="0"/>
      <dgm:spPr/>
      <dgm:t>
        <a:bodyPr/>
        <a:lstStyle/>
        <a:p>
          <a:r>
            <a:rPr lang="en-US"/>
            <a:t>04</a:t>
          </a:r>
        </a:p>
      </dgm:t>
    </dgm:pt>
    <dgm:pt modelId="{0EBF4C91-BFD0-407F-9C34-AC7A1751426B}" type="pres">
      <dgm:prSet presAssocID="{ACEA2CE8-D53B-40FF-A868-DE767789C19A}" presName="Name0" presStyleCnt="0">
        <dgm:presLayoutVars>
          <dgm:animLvl val="lvl"/>
          <dgm:resizeHandles val="exact"/>
        </dgm:presLayoutVars>
      </dgm:prSet>
      <dgm:spPr/>
    </dgm:pt>
    <dgm:pt modelId="{10EF29B6-CE0C-47F8-968A-FCD53FE45B3D}" type="pres">
      <dgm:prSet presAssocID="{E9CBA18C-EE1E-40E8-878D-C604BB42F265}" presName="compositeNode" presStyleCnt="0">
        <dgm:presLayoutVars>
          <dgm:bulletEnabled val="1"/>
        </dgm:presLayoutVars>
      </dgm:prSet>
      <dgm:spPr/>
    </dgm:pt>
    <dgm:pt modelId="{6B5344F0-8D24-4171-AF81-1C54FC494D94}" type="pres">
      <dgm:prSet presAssocID="{E9CBA18C-EE1E-40E8-878D-C604BB42F265}" presName="bgRect" presStyleLbl="alignNode1" presStyleIdx="0" presStyleCnt="4"/>
      <dgm:spPr/>
    </dgm:pt>
    <dgm:pt modelId="{F14E75D3-86BB-46F6-A959-85268762B7F9}" type="pres">
      <dgm:prSet presAssocID="{8CA98DBE-8777-4187-BAC7-41BB9E1269A7}" presName="sibTransNodeRect" presStyleLbl="alignNode1" presStyleIdx="0" presStyleCnt="4">
        <dgm:presLayoutVars>
          <dgm:chMax val="0"/>
          <dgm:bulletEnabled val="1"/>
        </dgm:presLayoutVars>
      </dgm:prSet>
      <dgm:spPr/>
    </dgm:pt>
    <dgm:pt modelId="{361D699A-797D-40F4-A536-64D8E2DFC284}" type="pres">
      <dgm:prSet presAssocID="{E9CBA18C-EE1E-40E8-878D-C604BB42F265}" presName="nodeRect" presStyleLbl="alignNode1" presStyleIdx="0" presStyleCnt="4">
        <dgm:presLayoutVars>
          <dgm:bulletEnabled val="1"/>
        </dgm:presLayoutVars>
      </dgm:prSet>
      <dgm:spPr/>
    </dgm:pt>
    <dgm:pt modelId="{A61F6633-5AEE-43A9-AF2A-43F5305F9B83}" type="pres">
      <dgm:prSet presAssocID="{8CA98DBE-8777-4187-BAC7-41BB9E1269A7}" presName="sibTrans" presStyleCnt="0"/>
      <dgm:spPr/>
    </dgm:pt>
    <dgm:pt modelId="{247FBBD7-2278-4348-86C0-4C59317AD384}" type="pres">
      <dgm:prSet presAssocID="{4482C804-4B01-4240-98C0-BDD8DFFC85DC}" presName="compositeNode" presStyleCnt="0">
        <dgm:presLayoutVars>
          <dgm:bulletEnabled val="1"/>
        </dgm:presLayoutVars>
      </dgm:prSet>
      <dgm:spPr/>
    </dgm:pt>
    <dgm:pt modelId="{C31368DE-FDD4-4434-AC91-AF18574187ED}" type="pres">
      <dgm:prSet presAssocID="{4482C804-4B01-4240-98C0-BDD8DFFC85DC}" presName="bgRect" presStyleLbl="alignNode1" presStyleIdx="1" presStyleCnt="4"/>
      <dgm:spPr/>
    </dgm:pt>
    <dgm:pt modelId="{F557A98C-BC05-4CCB-899F-4727F5AA9179}" type="pres">
      <dgm:prSet presAssocID="{1EEC3EA0-9AF8-423B-8AAA-5069A2F5E8D0}" presName="sibTransNodeRect" presStyleLbl="alignNode1" presStyleIdx="1" presStyleCnt="4">
        <dgm:presLayoutVars>
          <dgm:chMax val="0"/>
          <dgm:bulletEnabled val="1"/>
        </dgm:presLayoutVars>
      </dgm:prSet>
      <dgm:spPr/>
    </dgm:pt>
    <dgm:pt modelId="{C10EF9E7-7324-4A42-BC24-F9484679F285}" type="pres">
      <dgm:prSet presAssocID="{4482C804-4B01-4240-98C0-BDD8DFFC85DC}" presName="nodeRect" presStyleLbl="alignNode1" presStyleIdx="1" presStyleCnt="4">
        <dgm:presLayoutVars>
          <dgm:bulletEnabled val="1"/>
        </dgm:presLayoutVars>
      </dgm:prSet>
      <dgm:spPr/>
    </dgm:pt>
    <dgm:pt modelId="{B5AF7B65-DDA6-4462-ADCD-4F1ACD033437}" type="pres">
      <dgm:prSet presAssocID="{1EEC3EA0-9AF8-423B-8AAA-5069A2F5E8D0}" presName="sibTrans" presStyleCnt="0"/>
      <dgm:spPr/>
    </dgm:pt>
    <dgm:pt modelId="{56841423-DAB2-40BF-BFF3-C3051AB24AD9}" type="pres">
      <dgm:prSet presAssocID="{8040DE14-FAC6-4CD3-80DF-DC9CC46580A7}" presName="compositeNode" presStyleCnt="0">
        <dgm:presLayoutVars>
          <dgm:bulletEnabled val="1"/>
        </dgm:presLayoutVars>
      </dgm:prSet>
      <dgm:spPr/>
    </dgm:pt>
    <dgm:pt modelId="{C8F6A2A0-C0B7-44D0-824D-855465E075E4}" type="pres">
      <dgm:prSet presAssocID="{8040DE14-FAC6-4CD3-80DF-DC9CC46580A7}" presName="bgRect" presStyleLbl="alignNode1" presStyleIdx="2" presStyleCnt="4"/>
      <dgm:spPr/>
    </dgm:pt>
    <dgm:pt modelId="{3DE13045-5582-4EB8-8004-556EEE3E0714}" type="pres">
      <dgm:prSet presAssocID="{9C45DE56-D923-4ACD-8453-468EA4B48BDE}" presName="sibTransNodeRect" presStyleLbl="alignNode1" presStyleIdx="2" presStyleCnt="4">
        <dgm:presLayoutVars>
          <dgm:chMax val="0"/>
          <dgm:bulletEnabled val="1"/>
        </dgm:presLayoutVars>
      </dgm:prSet>
      <dgm:spPr/>
    </dgm:pt>
    <dgm:pt modelId="{1ECE9E14-FD9F-45C9-A038-F37B932B4E7A}" type="pres">
      <dgm:prSet presAssocID="{8040DE14-FAC6-4CD3-80DF-DC9CC46580A7}" presName="nodeRect" presStyleLbl="alignNode1" presStyleIdx="2" presStyleCnt="4">
        <dgm:presLayoutVars>
          <dgm:bulletEnabled val="1"/>
        </dgm:presLayoutVars>
      </dgm:prSet>
      <dgm:spPr/>
    </dgm:pt>
    <dgm:pt modelId="{0333879E-E48A-45CD-BD08-DF4C0E9DB815}" type="pres">
      <dgm:prSet presAssocID="{9C45DE56-D923-4ACD-8453-468EA4B48BDE}" presName="sibTrans" presStyleCnt="0"/>
      <dgm:spPr/>
    </dgm:pt>
    <dgm:pt modelId="{F8734720-FF30-4744-8DD8-2EA430F88D12}" type="pres">
      <dgm:prSet presAssocID="{5AF0F4D8-1653-4CE7-9B88-D5F17090331A}" presName="compositeNode" presStyleCnt="0">
        <dgm:presLayoutVars>
          <dgm:bulletEnabled val="1"/>
        </dgm:presLayoutVars>
      </dgm:prSet>
      <dgm:spPr/>
    </dgm:pt>
    <dgm:pt modelId="{DCBBA638-A070-412C-86FD-A7B64AEBDD1B}" type="pres">
      <dgm:prSet presAssocID="{5AF0F4D8-1653-4CE7-9B88-D5F17090331A}" presName="bgRect" presStyleLbl="alignNode1" presStyleIdx="3" presStyleCnt="4"/>
      <dgm:spPr/>
    </dgm:pt>
    <dgm:pt modelId="{844C3187-8BA6-43B8-94BF-1E4D982CEFB5}" type="pres">
      <dgm:prSet presAssocID="{4F419B25-1D50-4DBB-983E-E14F55B7C349}" presName="sibTransNodeRect" presStyleLbl="alignNode1" presStyleIdx="3" presStyleCnt="4">
        <dgm:presLayoutVars>
          <dgm:chMax val="0"/>
          <dgm:bulletEnabled val="1"/>
        </dgm:presLayoutVars>
      </dgm:prSet>
      <dgm:spPr/>
    </dgm:pt>
    <dgm:pt modelId="{13DE9B6F-67CB-405F-AB18-53730631F8CA}" type="pres">
      <dgm:prSet presAssocID="{5AF0F4D8-1653-4CE7-9B88-D5F17090331A}" presName="nodeRect" presStyleLbl="alignNode1" presStyleIdx="3" presStyleCnt="4">
        <dgm:presLayoutVars>
          <dgm:bulletEnabled val="1"/>
        </dgm:presLayoutVars>
      </dgm:prSet>
      <dgm:spPr/>
    </dgm:pt>
  </dgm:ptLst>
  <dgm:cxnLst>
    <dgm:cxn modelId="{59AF941B-4F2B-4027-BA51-AB1C1B6969CE}" srcId="{ACEA2CE8-D53B-40FF-A868-DE767789C19A}" destId="{5AF0F4D8-1653-4CE7-9B88-D5F17090331A}" srcOrd="3" destOrd="0" parTransId="{2800B9FD-DA7E-460F-A4A7-D7D6C12B82C8}" sibTransId="{4F419B25-1D50-4DBB-983E-E14F55B7C349}"/>
    <dgm:cxn modelId="{CE771037-4A45-4270-AE53-44BC9F9BBCED}" type="presOf" srcId="{8040DE14-FAC6-4CD3-80DF-DC9CC46580A7}" destId="{1ECE9E14-FD9F-45C9-A038-F37B932B4E7A}" srcOrd="1" destOrd="0" presId="urn:microsoft.com/office/officeart/2016/7/layout/LinearBlockProcessNumbered"/>
    <dgm:cxn modelId="{43932D42-C68E-49DE-B0AF-02198B31E5A2}" type="presOf" srcId="{4F419B25-1D50-4DBB-983E-E14F55B7C349}" destId="{844C3187-8BA6-43B8-94BF-1E4D982CEFB5}" srcOrd="0" destOrd="0" presId="urn:microsoft.com/office/officeart/2016/7/layout/LinearBlockProcessNumbered"/>
    <dgm:cxn modelId="{78E54C66-3950-439F-B29C-02E7E1C7A4A8}" type="presOf" srcId="{E9CBA18C-EE1E-40E8-878D-C604BB42F265}" destId="{6B5344F0-8D24-4171-AF81-1C54FC494D94}" srcOrd="0" destOrd="0" presId="urn:microsoft.com/office/officeart/2016/7/layout/LinearBlockProcessNumbered"/>
    <dgm:cxn modelId="{F135CA66-1A71-4C7C-BB97-0DD5DC34AD52}" srcId="{ACEA2CE8-D53B-40FF-A868-DE767789C19A}" destId="{8040DE14-FAC6-4CD3-80DF-DC9CC46580A7}" srcOrd="2" destOrd="0" parTransId="{D320C787-B509-4318-9FB0-A6B747A641FE}" sibTransId="{9C45DE56-D923-4ACD-8453-468EA4B48BDE}"/>
    <dgm:cxn modelId="{C81D4F53-D7DD-472C-A76E-2D6772A701D8}" type="presOf" srcId="{E9CBA18C-EE1E-40E8-878D-C604BB42F265}" destId="{361D699A-797D-40F4-A536-64D8E2DFC284}" srcOrd="1" destOrd="0" presId="urn:microsoft.com/office/officeart/2016/7/layout/LinearBlockProcessNumbered"/>
    <dgm:cxn modelId="{DAE8E99C-A222-4508-998F-2CDB2D72B7DE}" type="presOf" srcId="{8CA98DBE-8777-4187-BAC7-41BB9E1269A7}" destId="{F14E75D3-86BB-46F6-A959-85268762B7F9}" srcOrd="0" destOrd="0" presId="urn:microsoft.com/office/officeart/2016/7/layout/LinearBlockProcessNumbered"/>
    <dgm:cxn modelId="{8648559D-8767-40DE-AC7B-57B0E9EE0ABE}" type="presOf" srcId="{4482C804-4B01-4240-98C0-BDD8DFFC85DC}" destId="{C31368DE-FDD4-4434-AC91-AF18574187ED}" srcOrd="0" destOrd="0" presId="urn:microsoft.com/office/officeart/2016/7/layout/LinearBlockProcessNumbered"/>
    <dgm:cxn modelId="{9781CCA3-74A7-4729-A981-A6584376ABA4}" type="presOf" srcId="{9C45DE56-D923-4ACD-8453-468EA4B48BDE}" destId="{3DE13045-5582-4EB8-8004-556EEE3E0714}" srcOrd="0" destOrd="0" presId="urn:microsoft.com/office/officeart/2016/7/layout/LinearBlockProcessNumbered"/>
    <dgm:cxn modelId="{EF0EFFA4-731E-4BC4-BF35-1D6A93984675}" srcId="{ACEA2CE8-D53B-40FF-A868-DE767789C19A}" destId="{E9CBA18C-EE1E-40E8-878D-C604BB42F265}" srcOrd="0" destOrd="0" parTransId="{67752E7D-F2BA-44B7-93B9-952C86E47FE3}" sibTransId="{8CA98DBE-8777-4187-BAC7-41BB9E1269A7}"/>
    <dgm:cxn modelId="{045D72AA-26D1-4169-822A-D00C738FC97F}" type="presOf" srcId="{ACEA2CE8-D53B-40FF-A868-DE767789C19A}" destId="{0EBF4C91-BFD0-407F-9C34-AC7A1751426B}" srcOrd="0" destOrd="0" presId="urn:microsoft.com/office/officeart/2016/7/layout/LinearBlockProcessNumbered"/>
    <dgm:cxn modelId="{2CAA6EB5-298D-4D5A-8244-D3FD4C12B476}" type="presOf" srcId="{5AF0F4D8-1653-4CE7-9B88-D5F17090331A}" destId="{13DE9B6F-67CB-405F-AB18-53730631F8CA}" srcOrd="1" destOrd="0" presId="urn:microsoft.com/office/officeart/2016/7/layout/LinearBlockProcessNumbered"/>
    <dgm:cxn modelId="{E670C3BC-56E0-45A7-ACFF-5462837AABF5}" type="presOf" srcId="{8040DE14-FAC6-4CD3-80DF-DC9CC46580A7}" destId="{C8F6A2A0-C0B7-44D0-824D-855465E075E4}" srcOrd="0" destOrd="0" presId="urn:microsoft.com/office/officeart/2016/7/layout/LinearBlockProcessNumbered"/>
    <dgm:cxn modelId="{29B677CA-00FC-41EB-8B53-3F4FD443C188}" type="presOf" srcId="{1EEC3EA0-9AF8-423B-8AAA-5069A2F5E8D0}" destId="{F557A98C-BC05-4CCB-899F-4727F5AA9179}" srcOrd="0" destOrd="0" presId="urn:microsoft.com/office/officeart/2016/7/layout/LinearBlockProcessNumbered"/>
    <dgm:cxn modelId="{A2CE1BD1-000E-44B2-9D6B-99342A336B0F}" type="presOf" srcId="{5AF0F4D8-1653-4CE7-9B88-D5F17090331A}" destId="{DCBBA638-A070-412C-86FD-A7B64AEBDD1B}" srcOrd="0" destOrd="0" presId="urn:microsoft.com/office/officeart/2016/7/layout/LinearBlockProcessNumbered"/>
    <dgm:cxn modelId="{806098E3-EF9A-4980-90EA-BDAC2CE71CE2}" type="presOf" srcId="{4482C804-4B01-4240-98C0-BDD8DFFC85DC}" destId="{C10EF9E7-7324-4A42-BC24-F9484679F285}" srcOrd="1" destOrd="0" presId="urn:microsoft.com/office/officeart/2016/7/layout/LinearBlockProcessNumbered"/>
    <dgm:cxn modelId="{F91DA0EC-B57B-4601-BC54-6B6254FE13DB}" srcId="{ACEA2CE8-D53B-40FF-A868-DE767789C19A}" destId="{4482C804-4B01-4240-98C0-BDD8DFFC85DC}" srcOrd="1" destOrd="0" parTransId="{0F465FEE-C48C-4B43-9F36-A75568D96A9D}" sibTransId="{1EEC3EA0-9AF8-423B-8AAA-5069A2F5E8D0}"/>
    <dgm:cxn modelId="{597F3539-3D0F-45C5-BD2C-26DA4E529228}" type="presParOf" srcId="{0EBF4C91-BFD0-407F-9C34-AC7A1751426B}" destId="{10EF29B6-CE0C-47F8-968A-FCD53FE45B3D}" srcOrd="0" destOrd="0" presId="urn:microsoft.com/office/officeart/2016/7/layout/LinearBlockProcessNumbered"/>
    <dgm:cxn modelId="{2D72C4E0-985C-4D12-B7F1-B6C786D47669}" type="presParOf" srcId="{10EF29B6-CE0C-47F8-968A-FCD53FE45B3D}" destId="{6B5344F0-8D24-4171-AF81-1C54FC494D94}" srcOrd="0" destOrd="0" presId="urn:microsoft.com/office/officeart/2016/7/layout/LinearBlockProcessNumbered"/>
    <dgm:cxn modelId="{7A680125-3BFA-4119-B7E8-170F8BB07174}" type="presParOf" srcId="{10EF29B6-CE0C-47F8-968A-FCD53FE45B3D}" destId="{F14E75D3-86BB-46F6-A959-85268762B7F9}" srcOrd="1" destOrd="0" presId="urn:microsoft.com/office/officeart/2016/7/layout/LinearBlockProcessNumbered"/>
    <dgm:cxn modelId="{4A4ECB67-1B6C-45E8-B18D-B448D92E2519}" type="presParOf" srcId="{10EF29B6-CE0C-47F8-968A-FCD53FE45B3D}" destId="{361D699A-797D-40F4-A536-64D8E2DFC284}" srcOrd="2" destOrd="0" presId="urn:microsoft.com/office/officeart/2016/7/layout/LinearBlockProcessNumbered"/>
    <dgm:cxn modelId="{822C1C5D-0B13-479B-A186-9A493EF9446F}" type="presParOf" srcId="{0EBF4C91-BFD0-407F-9C34-AC7A1751426B}" destId="{A61F6633-5AEE-43A9-AF2A-43F5305F9B83}" srcOrd="1" destOrd="0" presId="urn:microsoft.com/office/officeart/2016/7/layout/LinearBlockProcessNumbered"/>
    <dgm:cxn modelId="{0C0E9AC3-D250-45AE-892A-6F3F3486288A}" type="presParOf" srcId="{0EBF4C91-BFD0-407F-9C34-AC7A1751426B}" destId="{247FBBD7-2278-4348-86C0-4C59317AD384}" srcOrd="2" destOrd="0" presId="urn:microsoft.com/office/officeart/2016/7/layout/LinearBlockProcessNumbered"/>
    <dgm:cxn modelId="{EBE2B33F-B419-4731-9D6B-872105040CC2}" type="presParOf" srcId="{247FBBD7-2278-4348-86C0-4C59317AD384}" destId="{C31368DE-FDD4-4434-AC91-AF18574187ED}" srcOrd="0" destOrd="0" presId="urn:microsoft.com/office/officeart/2016/7/layout/LinearBlockProcessNumbered"/>
    <dgm:cxn modelId="{B8219AA6-27A6-45EB-8EBB-DE11B925C837}" type="presParOf" srcId="{247FBBD7-2278-4348-86C0-4C59317AD384}" destId="{F557A98C-BC05-4CCB-899F-4727F5AA9179}" srcOrd="1" destOrd="0" presId="urn:microsoft.com/office/officeart/2016/7/layout/LinearBlockProcessNumbered"/>
    <dgm:cxn modelId="{030983A6-3466-4D47-AE26-6294F1944726}" type="presParOf" srcId="{247FBBD7-2278-4348-86C0-4C59317AD384}" destId="{C10EF9E7-7324-4A42-BC24-F9484679F285}" srcOrd="2" destOrd="0" presId="urn:microsoft.com/office/officeart/2016/7/layout/LinearBlockProcessNumbered"/>
    <dgm:cxn modelId="{7B15D3DF-73B8-4BFB-A88C-5096A98F6239}" type="presParOf" srcId="{0EBF4C91-BFD0-407F-9C34-AC7A1751426B}" destId="{B5AF7B65-DDA6-4462-ADCD-4F1ACD033437}" srcOrd="3" destOrd="0" presId="urn:microsoft.com/office/officeart/2016/7/layout/LinearBlockProcessNumbered"/>
    <dgm:cxn modelId="{FF8119E7-D764-493E-89A9-143390F9E7AE}" type="presParOf" srcId="{0EBF4C91-BFD0-407F-9C34-AC7A1751426B}" destId="{56841423-DAB2-40BF-BFF3-C3051AB24AD9}" srcOrd="4" destOrd="0" presId="urn:microsoft.com/office/officeart/2016/7/layout/LinearBlockProcessNumbered"/>
    <dgm:cxn modelId="{C8B6132F-F195-4936-B9F1-403D38D4C9E8}" type="presParOf" srcId="{56841423-DAB2-40BF-BFF3-C3051AB24AD9}" destId="{C8F6A2A0-C0B7-44D0-824D-855465E075E4}" srcOrd="0" destOrd="0" presId="urn:microsoft.com/office/officeart/2016/7/layout/LinearBlockProcessNumbered"/>
    <dgm:cxn modelId="{68BEB47D-3907-4C06-86FB-BCE7D9D07D92}" type="presParOf" srcId="{56841423-DAB2-40BF-BFF3-C3051AB24AD9}" destId="{3DE13045-5582-4EB8-8004-556EEE3E0714}" srcOrd="1" destOrd="0" presId="urn:microsoft.com/office/officeart/2016/7/layout/LinearBlockProcessNumbered"/>
    <dgm:cxn modelId="{9D37F7F3-D93D-4239-B016-3F38A6924315}" type="presParOf" srcId="{56841423-DAB2-40BF-BFF3-C3051AB24AD9}" destId="{1ECE9E14-FD9F-45C9-A038-F37B932B4E7A}" srcOrd="2" destOrd="0" presId="urn:microsoft.com/office/officeart/2016/7/layout/LinearBlockProcessNumbered"/>
    <dgm:cxn modelId="{7737D5EE-F3CA-4922-A872-4D2A765F03EF}" type="presParOf" srcId="{0EBF4C91-BFD0-407F-9C34-AC7A1751426B}" destId="{0333879E-E48A-45CD-BD08-DF4C0E9DB815}" srcOrd="5" destOrd="0" presId="urn:microsoft.com/office/officeart/2016/7/layout/LinearBlockProcessNumbered"/>
    <dgm:cxn modelId="{B3A2185B-7184-4EB7-ABF3-4CC4AC776644}" type="presParOf" srcId="{0EBF4C91-BFD0-407F-9C34-AC7A1751426B}" destId="{F8734720-FF30-4744-8DD8-2EA430F88D12}" srcOrd="6" destOrd="0" presId="urn:microsoft.com/office/officeart/2016/7/layout/LinearBlockProcessNumbered"/>
    <dgm:cxn modelId="{A8DD85E9-9EEC-485A-B451-A7DC9BABE2E5}" type="presParOf" srcId="{F8734720-FF30-4744-8DD8-2EA430F88D12}" destId="{DCBBA638-A070-412C-86FD-A7B64AEBDD1B}" srcOrd="0" destOrd="0" presId="urn:microsoft.com/office/officeart/2016/7/layout/LinearBlockProcessNumbered"/>
    <dgm:cxn modelId="{4E224CB1-18E5-462C-AF80-1031D2308D2F}" type="presParOf" srcId="{F8734720-FF30-4744-8DD8-2EA430F88D12}" destId="{844C3187-8BA6-43B8-94BF-1E4D982CEFB5}" srcOrd="1" destOrd="0" presId="urn:microsoft.com/office/officeart/2016/7/layout/LinearBlockProcessNumbered"/>
    <dgm:cxn modelId="{758148CE-6761-409E-8790-036A4DC2B34F}" type="presParOf" srcId="{F8734720-FF30-4744-8DD8-2EA430F88D12}" destId="{13DE9B6F-67CB-405F-AB18-53730631F8C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978403-BFB4-4A24-8856-75DE34EA068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29D0A23-03BC-432C-B900-9271A9AFDA90}">
      <dgm:prSet/>
      <dgm:spPr/>
      <dgm:t>
        <a:bodyPr/>
        <a:lstStyle/>
        <a:p>
          <a:r>
            <a:rPr lang="en-US"/>
            <a:t>No 100% message delivery guarantee</a:t>
          </a:r>
        </a:p>
      </dgm:t>
    </dgm:pt>
    <dgm:pt modelId="{2665AE55-5AAB-4D20-AB36-89DDAB1FCDBD}" type="parTrans" cxnId="{23696FE9-1090-4925-B07E-2FE48867ECEC}">
      <dgm:prSet/>
      <dgm:spPr/>
      <dgm:t>
        <a:bodyPr/>
        <a:lstStyle/>
        <a:p>
          <a:endParaRPr lang="en-US"/>
        </a:p>
      </dgm:t>
    </dgm:pt>
    <dgm:pt modelId="{2D877839-6130-4823-A3F4-DD352AD041CB}" type="sibTrans" cxnId="{23696FE9-1090-4925-B07E-2FE48867ECEC}">
      <dgm:prSet/>
      <dgm:spPr/>
      <dgm:t>
        <a:bodyPr/>
        <a:lstStyle/>
        <a:p>
          <a:endParaRPr lang="en-US"/>
        </a:p>
      </dgm:t>
    </dgm:pt>
    <dgm:pt modelId="{4B7377C6-09B0-4C2F-BAC6-EA8643A879EE}">
      <dgm:prSet/>
      <dgm:spPr/>
      <dgm:t>
        <a:bodyPr/>
        <a:lstStyle/>
        <a:p>
          <a:r>
            <a:rPr lang="en-US"/>
            <a:t>It can be proven that this is impossible to solve</a:t>
          </a:r>
        </a:p>
      </dgm:t>
    </dgm:pt>
    <dgm:pt modelId="{5D21DA3E-2906-4C7C-AAC9-F0DB95C04B41}" type="parTrans" cxnId="{1DD58D11-ADC0-4197-B403-7D82469A8699}">
      <dgm:prSet/>
      <dgm:spPr/>
      <dgm:t>
        <a:bodyPr/>
        <a:lstStyle/>
        <a:p>
          <a:endParaRPr lang="en-US"/>
        </a:p>
      </dgm:t>
    </dgm:pt>
    <dgm:pt modelId="{07BA8802-659D-4E8A-BBBE-00ABDC6E3E3B}" type="sibTrans" cxnId="{1DD58D11-ADC0-4197-B403-7D82469A8699}">
      <dgm:prSet/>
      <dgm:spPr/>
      <dgm:t>
        <a:bodyPr/>
        <a:lstStyle/>
        <a:p>
          <a:endParaRPr lang="en-US"/>
        </a:p>
      </dgm:t>
    </dgm:pt>
    <dgm:pt modelId="{EA45D03C-3186-4763-9944-8FDE83307727}">
      <dgm:prSet/>
      <dgm:spPr/>
      <dgm:t>
        <a:bodyPr/>
        <a:lstStyle/>
        <a:p>
          <a:r>
            <a:rPr lang="en-US"/>
            <a:t>Ways to make the chance of failure to achieve consensus very small?</a:t>
          </a:r>
        </a:p>
      </dgm:t>
    </dgm:pt>
    <dgm:pt modelId="{C8C6EE0A-9D83-47C2-B33D-E81C5CD2F21D}" type="parTrans" cxnId="{C47DD6DF-B9AA-49EB-9736-6D3A59BA5289}">
      <dgm:prSet/>
      <dgm:spPr/>
      <dgm:t>
        <a:bodyPr/>
        <a:lstStyle/>
        <a:p>
          <a:endParaRPr lang="en-US"/>
        </a:p>
      </dgm:t>
    </dgm:pt>
    <dgm:pt modelId="{369919D7-60D8-4EC5-85A1-86FB663D7FB4}" type="sibTrans" cxnId="{C47DD6DF-B9AA-49EB-9736-6D3A59BA5289}">
      <dgm:prSet/>
      <dgm:spPr/>
      <dgm:t>
        <a:bodyPr/>
        <a:lstStyle/>
        <a:p>
          <a:endParaRPr lang="en-US"/>
        </a:p>
      </dgm:t>
    </dgm:pt>
    <dgm:pt modelId="{26E505FE-5DF7-4D57-91AE-64446858F684}" type="pres">
      <dgm:prSet presAssocID="{A4978403-BFB4-4A24-8856-75DE34EA0686}" presName="linear" presStyleCnt="0">
        <dgm:presLayoutVars>
          <dgm:animLvl val="lvl"/>
          <dgm:resizeHandles val="exact"/>
        </dgm:presLayoutVars>
      </dgm:prSet>
      <dgm:spPr/>
    </dgm:pt>
    <dgm:pt modelId="{F65EF1A7-4C19-4F8B-A24E-2B79373151CF}" type="pres">
      <dgm:prSet presAssocID="{D29D0A23-03BC-432C-B900-9271A9AFDA90}" presName="parentText" presStyleLbl="node1" presStyleIdx="0" presStyleCnt="3">
        <dgm:presLayoutVars>
          <dgm:chMax val="0"/>
          <dgm:bulletEnabled val="1"/>
        </dgm:presLayoutVars>
      </dgm:prSet>
      <dgm:spPr/>
    </dgm:pt>
    <dgm:pt modelId="{0413E9CD-1F78-4D09-A7CA-476047B082C2}" type="pres">
      <dgm:prSet presAssocID="{2D877839-6130-4823-A3F4-DD352AD041CB}" presName="spacer" presStyleCnt="0"/>
      <dgm:spPr/>
    </dgm:pt>
    <dgm:pt modelId="{B6BDC1F4-738D-45DC-BCA1-E983D2F84B0F}" type="pres">
      <dgm:prSet presAssocID="{4B7377C6-09B0-4C2F-BAC6-EA8643A879EE}" presName="parentText" presStyleLbl="node1" presStyleIdx="1" presStyleCnt="3">
        <dgm:presLayoutVars>
          <dgm:chMax val="0"/>
          <dgm:bulletEnabled val="1"/>
        </dgm:presLayoutVars>
      </dgm:prSet>
      <dgm:spPr/>
    </dgm:pt>
    <dgm:pt modelId="{14341AF2-8564-4BA6-861C-7EAFCC06DC70}" type="pres">
      <dgm:prSet presAssocID="{07BA8802-659D-4E8A-BBBE-00ABDC6E3E3B}" presName="spacer" presStyleCnt="0"/>
      <dgm:spPr/>
    </dgm:pt>
    <dgm:pt modelId="{B74024D9-90FA-4575-A91B-4F93473E78FE}" type="pres">
      <dgm:prSet presAssocID="{EA45D03C-3186-4763-9944-8FDE83307727}" presName="parentText" presStyleLbl="node1" presStyleIdx="2" presStyleCnt="3">
        <dgm:presLayoutVars>
          <dgm:chMax val="0"/>
          <dgm:bulletEnabled val="1"/>
        </dgm:presLayoutVars>
      </dgm:prSet>
      <dgm:spPr/>
    </dgm:pt>
  </dgm:ptLst>
  <dgm:cxnLst>
    <dgm:cxn modelId="{1DD58D11-ADC0-4197-B403-7D82469A8699}" srcId="{A4978403-BFB4-4A24-8856-75DE34EA0686}" destId="{4B7377C6-09B0-4C2F-BAC6-EA8643A879EE}" srcOrd="1" destOrd="0" parTransId="{5D21DA3E-2906-4C7C-AAC9-F0DB95C04B41}" sibTransId="{07BA8802-659D-4E8A-BBBE-00ABDC6E3E3B}"/>
    <dgm:cxn modelId="{1637645E-E09B-4213-A414-254F589438C9}" type="presOf" srcId="{4B7377C6-09B0-4C2F-BAC6-EA8643A879EE}" destId="{B6BDC1F4-738D-45DC-BCA1-E983D2F84B0F}" srcOrd="0" destOrd="0" presId="urn:microsoft.com/office/officeart/2005/8/layout/vList2"/>
    <dgm:cxn modelId="{833EC361-57AD-4E88-82D7-FDA17B73CF23}" type="presOf" srcId="{D29D0A23-03BC-432C-B900-9271A9AFDA90}" destId="{F65EF1A7-4C19-4F8B-A24E-2B79373151CF}" srcOrd="0" destOrd="0" presId="urn:microsoft.com/office/officeart/2005/8/layout/vList2"/>
    <dgm:cxn modelId="{37C6DDB7-C266-440A-BE41-38289192F472}" type="presOf" srcId="{A4978403-BFB4-4A24-8856-75DE34EA0686}" destId="{26E505FE-5DF7-4D57-91AE-64446858F684}" srcOrd="0" destOrd="0" presId="urn:microsoft.com/office/officeart/2005/8/layout/vList2"/>
    <dgm:cxn modelId="{C47DD6DF-B9AA-49EB-9736-6D3A59BA5289}" srcId="{A4978403-BFB4-4A24-8856-75DE34EA0686}" destId="{EA45D03C-3186-4763-9944-8FDE83307727}" srcOrd="2" destOrd="0" parTransId="{C8C6EE0A-9D83-47C2-B33D-E81C5CD2F21D}" sibTransId="{369919D7-60D8-4EC5-85A1-86FB663D7FB4}"/>
    <dgm:cxn modelId="{23696FE9-1090-4925-B07E-2FE48867ECEC}" srcId="{A4978403-BFB4-4A24-8856-75DE34EA0686}" destId="{D29D0A23-03BC-432C-B900-9271A9AFDA90}" srcOrd="0" destOrd="0" parTransId="{2665AE55-5AAB-4D20-AB36-89DDAB1FCDBD}" sibTransId="{2D877839-6130-4823-A3F4-DD352AD041CB}"/>
    <dgm:cxn modelId="{669833FE-1626-426E-8508-C0AA010CD9B1}" type="presOf" srcId="{EA45D03C-3186-4763-9944-8FDE83307727}" destId="{B74024D9-90FA-4575-A91B-4F93473E78FE}" srcOrd="0" destOrd="0" presId="urn:microsoft.com/office/officeart/2005/8/layout/vList2"/>
    <dgm:cxn modelId="{BC80C5B7-1EF5-453A-A55E-01F1FDA72782}" type="presParOf" srcId="{26E505FE-5DF7-4D57-91AE-64446858F684}" destId="{F65EF1A7-4C19-4F8B-A24E-2B79373151CF}" srcOrd="0" destOrd="0" presId="urn:microsoft.com/office/officeart/2005/8/layout/vList2"/>
    <dgm:cxn modelId="{83D19FCC-218C-4A8A-B335-F987D20CC16B}" type="presParOf" srcId="{26E505FE-5DF7-4D57-91AE-64446858F684}" destId="{0413E9CD-1F78-4D09-A7CA-476047B082C2}" srcOrd="1" destOrd="0" presId="urn:microsoft.com/office/officeart/2005/8/layout/vList2"/>
    <dgm:cxn modelId="{1EEA2160-4FB6-4FAE-87A1-0BD989AFC42C}" type="presParOf" srcId="{26E505FE-5DF7-4D57-91AE-64446858F684}" destId="{B6BDC1F4-738D-45DC-BCA1-E983D2F84B0F}" srcOrd="2" destOrd="0" presId="urn:microsoft.com/office/officeart/2005/8/layout/vList2"/>
    <dgm:cxn modelId="{CE3B84DE-5890-4444-8884-35647C2B18FB}" type="presParOf" srcId="{26E505FE-5DF7-4D57-91AE-64446858F684}" destId="{14341AF2-8564-4BA6-861C-7EAFCC06DC70}" srcOrd="3" destOrd="0" presId="urn:microsoft.com/office/officeart/2005/8/layout/vList2"/>
    <dgm:cxn modelId="{B564D76E-5DB6-4478-A7E3-3FBF0271FBD7}" type="presParOf" srcId="{26E505FE-5DF7-4D57-91AE-64446858F684}" destId="{B74024D9-90FA-4575-A91B-4F93473E78F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152867-5E9B-4CB1-95D6-9B6BAEC01F8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441376A-7DBE-47B1-B34F-A51D06A9D8D8}">
      <dgm:prSet/>
      <dgm:spPr/>
      <dgm:t>
        <a:bodyPr/>
        <a:lstStyle/>
        <a:p>
          <a:r>
            <a:rPr lang="en-US" dirty="0"/>
            <a:t>Advantage – can write to any node</a:t>
          </a:r>
        </a:p>
      </dgm:t>
    </dgm:pt>
    <dgm:pt modelId="{D0956CDE-36BA-4776-8576-7D7217A735C0}" type="parTrans" cxnId="{1B060110-C90D-43C3-A50C-B89D1A5D0C97}">
      <dgm:prSet/>
      <dgm:spPr/>
      <dgm:t>
        <a:bodyPr/>
        <a:lstStyle/>
        <a:p>
          <a:endParaRPr lang="en-US"/>
        </a:p>
      </dgm:t>
    </dgm:pt>
    <dgm:pt modelId="{DD46BE0A-9C40-48AF-92CD-476F2788D8A5}" type="sibTrans" cxnId="{1B060110-C90D-43C3-A50C-B89D1A5D0C97}">
      <dgm:prSet/>
      <dgm:spPr/>
      <dgm:t>
        <a:bodyPr/>
        <a:lstStyle/>
        <a:p>
          <a:endParaRPr lang="en-US"/>
        </a:p>
      </dgm:t>
    </dgm:pt>
    <dgm:pt modelId="{FC206DCD-61D1-474F-A7C3-B10CE4139B05}">
      <dgm:prSet/>
      <dgm:spPr/>
      <dgm:t>
        <a:bodyPr/>
        <a:lstStyle/>
        <a:p>
          <a:r>
            <a:rPr lang="en-US"/>
            <a:t>Improved write throughput</a:t>
          </a:r>
        </a:p>
      </dgm:t>
    </dgm:pt>
    <dgm:pt modelId="{6B8D85D7-6DE1-4B08-B4C1-7D1F1B4027B4}" type="parTrans" cxnId="{2A558F1F-F237-4EC0-A69F-DF518D27802D}">
      <dgm:prSet/>
      <dgm:spPr/>
      <dgm:t>
        <a:bodyPr/>
        <a:lstStyle/>
        <a:p>
          <a:endParaRPr lang="en-US"/>
        </a:p>
      </dgm:t>
    </dgm:pt>
    <dgm:pt modelId="{07C1BCF7-5A38-4ADE-989D-D05F0463541D}" type="sibTrans" cxnId="{2A558F1F-F237-4EC0-A69F-DF518D27802D}">
      <dgm:prSet/>
      <dgm:spPr/>
      <dgm:t>
        <a:bodyPr/>
        <a:lstStyle/>
        <a:p>
          <a:endParaRPr lang="en-US"/>
        </a:p>
      </dgm:t>
    </dgm:pt>
    <dgm:pt modelId="{559E1888-500C-4BAF-9545-09C6E5817467}">
      <dgm:prSet/>
      <dgm:spPr/>
      <dgm:t>
        <a:bodyPr/>
        <a:lstStyle/>
        <a:p>
          <a:r>
            <a:rPr lang="en-US" dirty="0"/>
            <a:t>How do we keep all copies the same if multiple clients write to same object on different replicas?</a:t>
          </a:r>
        </a:p>
      </dgm:t>
    </dgm:pt>
    <dgm:pt modelId="{84F7C965-A5FC-49FE-A5DC-F57DC6DE0257}" type="parTrans" cxnId="{68283394-39B8-47FA-A525-C56458F8A993}">
      <dgm:prSet/>
      <dgm:spPr/>
      <dgm:t>
        <a:bodyPr/>
        <a:lstStyle/>
        <a:p>
          <a:endParaRPr lang="en-US"/>
        </a:p>
      </dgm:t>
    </dgm:pt>
    <dgm:pt modelId="{22CB2063-FB2F-4B1D-A522-C36CC0DA0A30}" type="sibTrans" cxnId="{68283394-39B8-47FA-A525-C56458F8A993}">
      <dgm:prSet/>
      <dgm:spPr/>
      <dgm:t>
        <a:bodyPr/>
        <a:lstStyle/>
        <a:p>
          <a:endParaRPr lang="en-US"/>
        </a:p>
      </dgm:t>
    </dgm:pt>
    <dgm:pt modelId="{22F3CB96-170A-4FE8-8D0A-B45825273642}">
      <dgm:prSet/>
      <dgm:spPr/>
      <dgm:t>
        <a:bodyPr/>
        <a:lstStyle/>
        <a:p>
          <a:r>
            <a:rPr lang="en-US"/>
            <a:t>This brings us to replica consistency …</a:t>
          </a:r>
        </a:p>
      </dgm:t>
    </dgm:pt>
    <dgm:pt modelId="{CEE65671-DD82-42D0-829B-D8C5A2A7B2C4}" type="parTrans" cxnId="{4B4D335F-5313-4E8C-BB57-0F8D23DF105D}">
      <dgm:prSet/>
      <dgm:spPr/>
      <dgm:t>
        <a:bodyPr/>
        <a:lstStyle/>
        <a:p>
          <a:endParaRPr lang="en-US"/>
        </a:p>
      </dgm:t>
    </dgm:pt>
    <dgm:pt modelId="{502F38D1-763C-4AAA-BFE4-F266F23C9D97}" type="sibTrans" cxnId="{4B4D335F-5313-4E8C-BB57-0F8D23DF105D}">
      <dgm:prSet/>
      <dgm:spPr/>
      <dgm:t>
        <a:bodyPr/>
        <a:lstStyle/>
        <a:p>
          <a:endParaRPr lang="en-US"/>
        </a:p>
      </dgm:t>
    </dgm:pt>
    <dgm:pt modelId="{A3356B58-5DC4-4B89-96FD-3D767C852962}" type="pres">
      <dgm:prSet presAssocID="{EB152867-5E9B-4CB1-95D6-9B6BAEC01F80}" presName="root" presStyleCnt="0">
        <dgm:presLayoutVars>
          <dgm:dir/>
          <dgm:resizeHandles val="exact"/>
        </dgm:presLayoutVars>
      </dgm:prSet>
      <dgm:spPr/>
    </dgm:pt>
    <dgm:pt modelId="{A6C44FBF-7C9C-4CE8-AD9D-FD630B24AC3F}" type="pres">
      <dgm:prSet presAssocID="{1441376A-7DBE-47B1-B34F-A51D06A9D8D8}" presName="compNode" presStyleCnt="0"/>
      <dgm:spPr/>
    </dgm:pt>
    <dgm:pt modelId="{BBB56DF5-362A-4190-B468-F4D859C2210C}" type="pres">
      <dgm:prSet presAssocID="{1441376A-7DBE-47B1-B34F-A51D06A9D8D8}" presName="bgRect" presStyleLbl="bgShp" presStyleIdx="0" presStyleCnt="2"/>
      <dgm:spPr/>
    </dgm:pt>
    <dgm:pt modelId="{DEC15436-C644-4C51-82B0-3C652BAACF19}" type="pres">
      <dgm:prSet presAssocID="{1441376A-7DBE-47B1-B34F-A51D06A9D8D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BFE5C1C5-D5F7-4587-BA59-1BBC4B18A916}" type="pres">
      <dgm:prSet presAssocID="{1441376A-7DBE-47B1-B34F-A51D06A9D8D8}" presName="spaceRect" presStyleCnt="0"/>
      <dgm:spPr/>
    </dgm:pt>
    <dgm:pt modelId="{5C0B5B07-F3D4-494D-BB21-E9A040BE8272}" type="pres">
      <dgm:prSet presAssocID="{1441376A-7DBE-47B1-B34F-A51D06A9D8D8}" presName="parTx" presStyleLbl="revTx" presStyleIdx="0" presStyleCnt="4">
        <dgm:presLayoutVars>
          <dgm:chMax val="0"/>
          <dgm:chPref val="0"/>
        </dgm:presLayoutVars>
      </dgm:prSet>
      <dgm:spPr/>
    </dgm:pt>
    <dgm:pt modelId="{0244934E-15B0-4336-86A9-2B243AD03091}" type="pres">
      <dgm:prSet presAssocID="{1441376A-7DBE-47B1-B34F-A51D06A9D8D8}" presName="desTx" presStyleLbl="revTx" presStyleIdx="1" presStyleCnt="4">
        <dgm:presLayoutVars/>
      </dgm:prSet>
      <dgm:spPr/>
    </dgm:pt>
    <dgm:pt modelId="{61DB7161-C4A7-4D1F-90D5-0C8DACAD0A9F}" type="pres">
      <dgm:prSet presAssocID="{DD46BE0A-9C40-48AF-92CD-476F2788D8A5}" presName="sibTrans" presStyleCnt="0"/>
      <dgm:spPr/>
    </dgm:pt>
    <dgm:pt modelId="{E411745B-327F-440F-A845-7833CAEF9DCE}" type="pres">
      <dgm:prSet presAssocID="{559E1888-500C-4BAF-9545-09C6E5817467}" presName="compNode" presStyleCnt="0"/>
      <dgm:spPr/>
    </dgm:pt>
    <dgm:pt modelId="{FDF56F8D-1E54-4705-B6C4-1045D22DA82D}" type="pres">
      <dgm:prSet presAssocID="{559E1888-500C-4BAF-9545-09C6E5817467}" presName="bgRect" presStyleLbl="bgShp" presStyleIdx="1" presStyleCnt="2"/>
      <dgm:spPr/>
    </dgm:pt>
    <dgm:pt modelId="{6CFF8C99-0188-42C2-93D8-4DD9E4D36319}" type="pres">
      <dgm:prSet presAssocID="{559E1888-500C-4BAF-9545-09C6E581746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chitecture"/>
        </a:ext>
      </dgm:extLst>
    </dgm:pt>
    <dgm:pt modelId="{A5A7FF5B-F407-45DB-B20E-750D2422C43E}" type="pres">
      <dgm:prSet presAssocID="{559E1888-500C-4BAF-9545-09C6E5817467}" presName="spaceRect" presStyleCnt="0"/>
      <dgm:spPr/>
    </dgm:pt>
    <dgm:pt modelId="{BA3C3CB3-9275-4F0B-9759-DEF9DEB92896}" type="pres">
      <dgm:prSet presAssocID="{559E1888-500C-4BAF-9545-09C6E5817467}" presName="parTx" presStyleLbl="revTx" presStyleIdx="2" presStyleCnt="4">
        <dgm:presLayoutVars>
          <dgm:chMax val="0"/>
          <dgm:chPref val="0"/>
        </dgm:presLayoutVars>
      </dgm:prSet>
      <dgm:spPr/>
    </dgm:pt>
    <dgm:pt modelId="{CA04A5EF-C74B-4D3E-8C12-0D862DE4FD6B}" type="pres">
      <dgm:prSet presAssocID="{559E1888-500C-4BAF-9545-09C6E5817467}" presName="desTx" presStyleLbl="revTx" presStyleIdx="3" presStyleCnt="4">
        <dgm:presLayoutVars/>
      </dgm:prSet>
      <dgm:spPr/>
    </dgm:pt>
  </dgm:ptLst>
  <dgm:cxnLst>
    <dgm:cxn modelId="{1B060110-C90D-43C3-A50C-B89D1A5D0C97}" srcId="{EB152867-5E9B-4CB1-95D6-9B6BAEC01F80}" destId="{1441376A-7DBE-47B1-B34F-A51D06A9D8D8}" srcOrd="0" destOrd="0" parTransId="{D0956CDE-36BA-4776-8576-7D7217A735C0}" sibTransId="{DD46BE0A-9C40-48AF-92CD-476F2788D8A5}"/>
    <dgm:cxn modelId="{2A558F1F-F237-4EC0-A69F-DF518D27802D}" srcId="{1441376A-7DBE-47B1-B34F-A51D06A9D8D8}" destId="{FC206DCD-61D1-474F-A7C3-B10CE4139B05}" srcOrd="0" destOrd="0" parTransId="{6B8D85D7-6DE1-4B08-B4C1-7D1F1B4027B4}" sibTransId="{07C1BCF7-5A38-4ADE-989D-D05F0463541D}"/>
    <dgm:cxn modelId="{92643331-D951-41D7-AA6D-9E7EC5F4B261}" type="presOf" srcId="{FC206DCD-61D1-474F-A7C3-B10CE4139B05}" destId="{0244934E-15B0-4336-86A9-2B243AD03091}" srcOrd="0" destOrd="0" presId="urn:microsoft.com/office/officeart/2018/2/layout/IconVerticalSolidList"/>
    <dgm:cxn modelId="{4B4D335F-5313-4E8C-BB57-0F8D23DF105D}" srcId="{559E1888-500C-4BAF-9545-09C6E5817467}" destId="{22F3CB96-170A-4FE8-8D0A-B45825273642}" srcOrd="0" destOrd="0" parTransId="{CEE65671-DD82-42D0-829B-D8C5A2A7B2C4}" sibTransId="{502F38D1-763C-4AAA-BFE4-F266F23C9D97}"/>
    <dgm:cxn modelId="{14EEA57F-EC68-48B6-83C6-2B3743248D10}" type="presOf" srcId="{EB152867-5E9B-4CB1-95D6-9B6BAEC01F80}" destId="{A3356B58-5DC4-4B89-96FD-3D767C852962}" srcOrd="0" destOrd="0" presId="urn:microsoft.com/office/officeart/2018/2/layout/IconVerticalSolidList"/>
    <dgm:cxn modelId="{68283394-39B8-47FA-A525-C56458F8A993}" srcId="{EB152867-5E9B-4CB1-95D6-9B6BAEC01F80}" destId="{559E1888-500C-4BAF-9545-09C6E5817467}" srcOrd="1" destOrd="0" parTransId="{84F7C965-A5FC-49FE-A5DC-F57DC6DE0257}" sibTransId="{22CB2063-FB2F-4B1D-A522-C36CC0DA0A30}"/>
    <dgm:cxn modelId="{2195519C-8515-464E-815B-CE9F8C212155}" type="presOf" srcId="{22F3CB96-170A-4FE8-8D0A-B45825273642}" destId="{CA04A5EF-C74B-4D3E-8C12-0D862DE4FD6B}" srcOrd="0" destOrd="0" presId="urn:microsoft.com/office/officeart/2018/2/layout/IconVerticalSolidList"/>
    <dgm:cxn modelId="{24C84BB0-49B4-4E8D-ABC8-5F1FE57DADB9}" type="presOf" srcId="{559E1888-500C-4BAF-9545-09C6E5817467}" destId="{BA3C3CB3-9275-4F0B-9759-DEF9DEB92896}" srcOrd="0" destOrd="0" presId="urn:microsoft.com/office/officeart/2018/2/layout/IconVerticalSolidList"/>
    <dgm:cxn modelId="{13D53DBB-802E-43CB-BAC6-272D53275158}" type="presOf" srcId="{1441376A-7DBE-47B1-B34F-A51D06A9D8D8}" destId="{5C0B5B07-F3D4-494D-BB21-E9A040BE8272}" srcOrd="0" destOrd="0" presId="urn:microsoft.com/office/officeart/2018/2/layout/IconVerticalSolidList"/>
    <dgm:cxn modelId="{9564EF63-DAD1-49A6-AD9B-1F05C4C102A2}" type="presParOf" srcId="{A3356B58-5DC4-4B89-96FD-3D767C852962}" destId="{A6C44FBF-7C9C-4CE8-AD9D-FD630B24AC3F}" srcOrd="0" destOrd="0" presId="urn:microsoft.com/office/officeart/2018/2/layout/IconVerticalSolidList"/>
    <dgm:cxn modelId="{31AFE098-FAF2-4A92-900C-B8D470FEE7B8}" type="presParOf" srcId="{A6C44FBF-7C9C-4CE8-AD9D-FD630B24AC3F}" destId="{BBB56DF5-362A-4190-B468-F4D859C2210C}" srcOrd="0" destOrd="0" presId="urn:microsoft.com/office/officeart/2018/2/layout/IconVerticalSolidList"/>
    <dgm:cxn modelId="{64BB9BA5-1AC6-409E-97AC-067794F604BA}" type="presParOf" srcId="{A6C44FBF-7C9C-4CE8-AD9D-FD630B24AC3F}" destId="{DEC15436-C644-4C51-82B0-3C652BAACF19}" srcOrd="1" destOrd="0" presId="urn:microsoft.com/office/officeart/2018/2/layout/IconVerticalSolidList"/>
    <dgm:cxn modelId="{F5E7611B-A10C-49FF-8AE0-A67528B39F5B}" type="presParOf" srcId="{A6C44FBF-7C9C-4CE8-AD9D-FD630B24AC3F}" destId="{BFE5C1C5-D5F7-4587-BA59-1BBC4B18A916}" srcOrd="2" destOrd="0" presId="urn:microsoft.com/office/officeart/2018/2/layout/IconVerticalSolidList"/>
    <dgm:cxn modelId="{768A9539-25F3-41B8-B8F4-399BC54AF9E1}" type="presParOf" srcId="{A6C44FBF-7C9C-4CE8-AD9D-FD630B24AC3F}" destId="{5C0B5B07-F3D4-494D-BB21-E9A040BE8272}" srcOrd="3" destOrd="0" presId="urn:microsoft.com/office/officeart/2018/2/layout/IconVerticalSolidList"/>
    <dgm:cxn modelId="{71D449DA-FA48-4C8A-B016-E40EED3EED39}" type="presParOf" srcId="{A6C44FBF-7C9C-4CE8-AD9D-FD630B24AC3F}" destId="{0244934E-15B0-4336-86A9-2B243AD03091}" srcOrd="4" destOrd="0" presId="urn:microsoft.com/office/officeart/2018/2/layout/IconVerticalSolidList"/>
    <dgm:cxn modelId="{D116C362-09FC-4DF5-B0BD-A2584D172262}" type="presParOf" srcId="{A3356B58-5DC4-4B89-96FD-3D767C852962}" destId="{61DB7161-C4A7-4D1F-90D5-0C8DACAD0A9F}" srcOrd="1" destOrd="0" presId="urn:microsoft.com/office/officeart/2018/2/layout/IconVerticalSolidList"/>
    <dgm:cxn modelId="{48C557B8-011F-412D-BD5F-4A24AF1BBE94}" type="presParOf" srcId="{A3356B58-5DC4-4B89-96FD-3D767C852962}" destId="{E411745B-327F-440F-A845-7833CAEF9DCE}" srcOrd="2" destOrd="0" presId="urn:microsoft.com/office/officeart/2018/2/layout/IconVerticalSolidList"/>
    <dgm:cxn modelId="{6C895805-5D63-48DF-A520-26A2DA54E6A6}" type="presParOf" srcId="{E411745B-327F-440F-A845-7833CAEF9DCE}" destId="{FDF56F8D-1E54-4705-B6C4-1045D22DA82D}" srcOrd="0" destOrd="0" presId="urn:microsoft.com/office/officeart/2018/2/layout/IconVerticalSolidList"/>
    <dgm:cxn modelId="{9A6D7B21-A51F-4164-A858-B3A58388CB37}" type="presParOf" srcId="{E411745B-327F-440F-A845-7833CAEF9DCE}" destId="{6CFF8C99-0188-42C2-93D8-4DD9E4D36319}" srcOrd="1" destOrd="0" presId="urn:microsoft.com/office/officeart/2018/2/layout/IconVerticalSolidList"/>
    <dgm:cxn modelId="{7E706E98-7171-4191-A101-0A6145530689}" type="presParOf" srcId="{E411745B-327F-440F-A845-7833CAEF9DCE}" destId="{A5A7FF5B-F407-45DB-B20E-750D2422C43E}" srcOrd="2" destOrd="0" presId="urn:microsoft.com/office/officeart/2018/2/layout/IconVerticalSolidList"/>
    <dgm:cxn modelId="{4281B16D-7988-4CC4-830C-1EF22A085101}" type="presParOf" srcId="{E411745B-327F-440F-A845-7833CAEF9DCE}" destId="{BA3C3CB3-9275-4F0B-9759-DEF9DEB92896}" srcOrd="3" destOrd="0" presId="urn:microsoft.com/office/officeart/2018/2/layout/IconVerticalSolidList"/>
    <dgm:cxn modelId="{AABB8E65-C650-47BB-BBBC-ED6049FC62B1}" type="presParOf" srcId="{E411745B-327F-440F-A845-7833CAEF9DCE}" destId="{CA04A5EF-C74B-4D3E-8C12-0D862DE4FD6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EE845C-5584-4AB3-8A33-58A1093EC296}"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3392A49-4BEA-4239-93B7-31D46F0DE981}">
      <dgm:prSet/>
      <dgm:spPr/>
      <dgm:t>
        <a:bodyPr/>
        <a:lstStyle/>
        <a:p>
          <a:pPr>
            <a:defRPr b="1"/>
          </a:pPr>
          <a:r>
            <a:rPr lang="en-US" dirty="0"/>
            <a:t>Promotes availability over consistency</a:t>
          </a:r>
        </a:p>
      </dgm:t>
    </dgm:pt>
    <dgm:pt modelId="{823E19F1-78EA-445A-B5CC-80A4AE2C0F20}" type="parTrans" cxnId="{05CC0C64-7E1D-4E85-A181-59188898D0CB}">
      <dgm:prSet/>
      <dgm:spPr/>
      <dgm:t>
        <a:bodyPr/>
        <a:lstStyle/>
        <a:p>
          <a:endParaRPr lang="en-US"/>
        </a:p>
      </dgm:t>
    </dgm:pt>
    <dgm:pt modelId="{F285EC9B-2592-49EB-ABC0-69905C9DA11A}" type="sibTrans" cxnId="{05CC0C64-7E1D-4E85-A181-59188898D0CB}">
      <dgm:prSet/>
      <dgm:spPr/>
      <dgm:t>
        <a:bodyPr/>
        <a:lstStyle/>
        <a:p>
          <a:endParaRPr lang="en-US"/>
        </a:p>
      </dgm:t>
    </dgm:pt>
    <dgm:pt modelId="{21309864-1CCB-46E0-92EC-471E7DFFC390}">
      <dgm:prSet/>
      <dgm:spPr/>
      <dgm:t>
        <a:bodyPr/>
        <a:lstStyle/>
        <a:p>
          <a:r>
            <a:rPr lang="en-US"/>
            <a:t>Optimistic</a:t>
          </a:r>
        </a:p>
      </dgm:t>
    </dgm:pt>
    <dgm:pt modelId="{7D1095AC-EF3C-44CA-ABD7-2A4F59A76A0A}" type="parTrans" cxnId="{20CEA0D3-0E47-49EB-884B-39A446FCC697}">
      <dgm:prSet/>
      <dgm:spPr/>
      <dgm:t>
        <a:bodyPr/>
        <a:lstStyle/>
        <a:p>
          <a:endParaRPr lang="en-US"/>
        </a:p>
      </dgm:t>
    </dgm:pt>
    <dgm:pt modelId="{8C5D93BC-1C13-4B3F-A1D7-1A767E8E876E}" type="sibTrans" cxnId="{20CEA0D3-0E47-49EB-884B-39A446FCC697}">
      <dgm:prSet/>
      <dgm:spPr/>
      <dgm:t>
        <a:bodyPr/>
        <a:lstStyle/>
        <a:p>
          <a:endParaRPr lang="en-US"/>
        </a:p>
      </dgm:t>
    </dgm:pt>
    <dgm:pt modelId="{44BFB80D-C7DD-4799-9C3D-388E15C88E36}">
      <dgm:prSet/>
      <dgm:spPr/>
      <dgm:t>
        <a:bodyPr/>
        <a:lstStyle/>
        <a:p>
          <a:r>
            <a:rPr lang="en-US" dirty="0"/>
            <a:t>Consistency achieved with some latency (eventually)</a:t>
          </a:r>
        </a:p>
      </dgm:t>
    </dgm:pt>
    <dgm:pt modelId="{E81536CA-3D57-4928-B015-7DE121555475}" type="parTrans" cxnId="{BB822C48-1554-4750-951C-BBBC1076DC43}">
      <dgm:prSet/>
      <dgm:spPr/>
      <dgm:t>
        <a:bodyPr/>
        <a:lstStyle/>
        <a:p>
          <a:endParaRPr lang="en-US"/>
        </a:p>
      </dgm:t>
    </dgm:pt>
    <dgm:pt modelId="{4BB7E972-1D2B-4B71-A731-756DC0B4359C}" type="sibTrans" cxnId="{BB822C48-1554-4750-951C-BBBC1076DC43}">
      <dgm:prSet/>
      <dgm:spPr/>
      <dgm:t>
        <a:bodyPr/>
        <a:lstStyle/>
        <a:p>
          <a:endParaRPr lang="en-US"/>
        </a:p>
      </dgm:t>
    </dgm:pt>
    <dgm:pt modelId="{6E8BD15E-DAAE-49E6-BA02-E532E0619423}">
      <dgm:prSet/>
      <dgm:spPr/>
      <dgm:t>
        <a:bodyPr/>
        <a:lstStyle/>
        <a:p>
          <a:pPr>
            <a:defRPr b="1"/>
          </a:pPr>
          <a:r>
            <a:rPr lang="en-US"/>
            <a:t>Availability achieved through partitioning and replication </a:t>
          </a:r>
        </a:p>
      </dgm:t>
    </dgm:pt>
    <dgm:pt modelId="{487C5AC3-4AE4-43ED-9CD2-2B8CE4B046DE}" type="parTrans" cxnId="{5D7A3295-1F07-4588-B5F2-40D1A6D71138}">
      <dgm:prSet/>
      <dgm:spPr/>
      <dgm:t>
        <a:bodyPr/>
        <a:lstStyle/>
        <a:p>
          <a:endParaRPr lang="en-US"/>
        </a:p>
      </dgm:t>
    </dgm:pt>
    <dgm:pt modelId="{98979D59-0575-4393-AAF0-7BE0925FD2BE}" type="sibTrans" cxnId="{5D7A3295-1F07-4588-B5F2-40D1A6D71138}">
      <dgm:prSet/>
      <dgm:spPr/>
      <dgm:t>
        <a:bodyPr/>
        <a:lstStyle/>
        <a:p>
          <a:endParaRPr lang="en-US"/>
        </a:p>
      </dgm:t>
    </dgm:pt>
    <dgm:pt modelId="{27EE2F00-851D-479A-8E54-1EF794C5DBB3}">
      <dgm:prSet/>
      <dgm:spPr/>
      <dgm:t>
        <a:bodyPr/>
        <a:lstStyle/>
        <a:p>
          <a:r>
            <a:rPr lang="en-US"/>
            <a:t>Requires successful write to one or more replicas</a:t>
          </a:r>
        </a:p>
      </dgm:t>
    </dgm:pt>
    <dgm:pt modelId="{ABC8768A-56CF-4BCB-9B76-B17F08FA474D}" type="parTrans" cxnId="{513CE92E-1A39-43DD-B413-737104F4360D}">
      <dgm:prSet/>
      <dgm:spPr/>
      <dgm:t>
        <a:bodyPr/>
        <a:lstStyle/>
        <a:p>
          <a:endParaRPr lang="en-US"/>
        </a:p>
      </dgm:t>
    </dgm:pt>
    <dgm:pt modelId="{3F85E42B-2CFB-4BDC-A81D-5F0B92F0FE53}" type="sibTrans" cxnId="{513CE92E-1A39-43DD-B413-737104F4360D}">
      <dgm:prSet/>
      <dgm:spPr/>
      <dgm:t>
        <a:bodyPr/>
        <a:lstStyle/>
        <a:p>
          <a:endParaRPr lang="en-US"/>
        </a:p>
      </dgm:t>
    </dgm:pt>
    <dgm:pt modelId="{C1A8E5DF-84BC-45C9-B09D-6D64E8057E0E}">
      <dgm:prSet/>
      <dgm:spPr/>
      <dgm:t>
        <a:bodyPr/>
        <a:lstStyle/>
        <a:p>
          <a:r>
            <a:rPr lang="en-US"/>
            <a:t>Consistency achieved through background mechanisms</a:t>
          </a:r>
        </a:p>
      </dgm:t>
    </dgm:pt>
    <dgm:pt modelId="{A68668B5-46E1-461F-AF50-0BAA4F05390E}" type="parTrans" cxnId="{A04B268B-6C3D-476F-A24B-5C65A9220F8F}">
      <dgm:prSet/>
      <dgm:spPr/>
      <dgm:t>
        <a:bodyPr/>
        <a:lstStyle/>
        <a:p>
          <a:endParaRPr lang="en-US"/>
        </a:p>
      </dgm:t>
    </dgm:pt>
    <dgm:pt modelId="{96E795FA-5270-4EB3-AF8C-11ACC1EA8F7D}" type="sibTrans" cxnId="{A04B268B-6C3D-476F-A24B-5C65A9220F8F}">
      <dgm:prSet/>
      <dgm:spPr/>
      <dgm:t>
        <a:bodyPr/>
        <a:lstStyle/>
        <a:p>
          <a:endParaRPr lang="en-US"/>
        </a:p>
      </dgm:t>
    </dgm:pt>
    <dgm:pt modelId="{FA05C7B6-0C75-4637-8AF8-D7F8F9B98913}">
      <dgm:prSet/>
      <dgm:spPr/>
      <dgm:t>
        <a:bodyPr/>
        <a:lstStyle/>
        <a:p>
          <a:r>
            <a:rPr lang="en-US"/>
            <a:t>Latency for achieving consistency affected by number of replicas</a:t>
          </a:r>
        </a:p>
      </dgm:t>
    </dgm:pt>
    <dgm:pt modelId="{55DAF13A-F449-4B0E-B88A-E849F257262A}" type="parTrans" cxnId="{4124A70F-622F-4FE9-B80A-0BE02D18EE89}">
      <dgm:prSet/>
      <dgm:spPr/>
      <dgm:t>
        <a:bodyPr/>
        <a:lstStyle/>
        <a:p>
          <a:endParaRPr lang="en-US"/>
        </a:p>
      </dgm:t>
    </dgm:pt>
    <dgm:pt modelId="{F8C22FE4-80B2-48B8-BAB7-319FE2720B31}" type="sibTrans" cxnId="{4124A70F-622F-4FE9-B80A-0BE02D18EE89}">
      <dgm:prSet/>
      <dgm:spPr/>
      <dgm:t>
        <a:bodyPr/>
        <a:lstStyle/>
        <a:p>
          <a:endParaRPr lang="en-US"/>
        </a:p>
      </dgm:t>
    </dgm:pt>
    <dgm:pt modelId="{4FC35773-5350-47BE-B4F8-27DAE96591CD}" type="pres">
      <dgm:prSet presAssocID="{40EE845C-5584-4AB3-8A33-58A1093EC296}" presName="root" presStyleCnt="0">
        <dgm:presLayoutVars>
          <dgm:dir/>
          <dgm:resizeHandles val="exact"/>
        </dgm:presLayoutVars>
      </dgm:prSet>
      <dgm:spPr/>
    </dgm:pt>
    <dgm:pt modelId="{B52C9C75-06F1-469C-A36B-DB8954711519}" type="pres">
      <dgm:prSet presAssocID="{63392A49-4BEA-4239-93B7-31D46F0DE981}" presName="compNode" presStyleCnt="0"/>
      <dgm:spPr/>
    </dgm:pt>
    <dgm:pt modelId="{4BE47F04-AC1F-4EC8-B3FA-1C274EC08C35}" type="pres">
      <dgm:prSet presAssocID="{63392A49-4BEA-4239-93B7-31D46F0DE9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EC7D53A1-AF79-4518-AD36-8E54C47EF8BB}" type="pres">
      <dgm:prSet presAssocID="{63392A49-4BEA-4239-93B7-31D46F0DE981}" presName="iconSpace" presStyleCnt="0"/>
      <dgm:spPr/>
    </dgm:pt>
    <dgm:pt modelId="{DF6988DA-A501-4922-80A5-E260D7B980DF}" type="pres">
      <dgm:prSet presAssocID="{63392A49-4BEA-4239-93B7-31D46F0DE981}" presName="parTx" presStyleLbl="revTx" presStyleIdx="0" presStyleCnt="4">
        <dgm:presLayoutVars>
          <dgm:chMax val="0"/>
          <dgm:chPref val="0"/>
        </dgm:presLayoutVars>
      </dgm:prSet>
      <dgm:spPr/>
    </dgm:pt>
    <dgm:pt modelId="{681601F2-0741-43C4-9750-69C57797863F}" type="pres">
      <dgm:prSet presAssocID="{63392A49-4BEA-4239-93B7-31D46F0DE981}" presName="txSpace" presStyleCnt="0"/>
      <dgm:spPr/>
    </dgm:pt>
    <dgm:pt modelId="{94140A12-67CE-483F-9A0D-DEB1CC38A8F6}" type="pres">
      <dgm:prSet presAssocID="{63392A49-4BEA-4239-93B7-31D46F0DE981}" presName="desTx" presStyleLbl="revTx" presStyleIdx="1" presStyleCnt="4">
        <dgm:presLayoutVars/>
      </dgm:prSet>
      <dgm:spPr/>
    </dgm:pt>
    <dgm:pt modelId="{F7CF2F83-7642-4F80-94CB-21225AE27BED}" type="pres">
      <dgm:prSet presAssocID="{F285EC9B-2592-49EB-ABC0-69905C9DA11A}" presName="sibTrans" presStyleCnt="0"/>
      <dgm:spPr/>
    </dgm:pt>
    <dgm:pt modelId="{78B7F985-9C22-43FE-8077-40B89079DE0D}" type="pres">
      <dgm:prSet presAssocID="{6E8BD15E-DAAE-49E6-BA02-E532E0619423}" presName="compNode" presStyleCnt="0"/>
      <dgm:spPr/>
    </dgm:pt>
    <dgm:pt modelId="{C1DF5059-57CF-4903-806F-35006CF52F24}" type="pres">
      <dgm:prSet presAssocID="{6E8BD15E-DAAE-49E6-BA02-E532E06194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FF34AFF-E703-49EF-8969-FA0CE2907E90}" type="pres">
      <dgm:prSet presAssocID="{6E8BD15E-DAAE-49E6-BA02-E532E0619423}" presName="iconSpace" presStyleCnt="0"/>
      <dgm:spPr/>
    </dgm:pt>
    <dgm:pt modelId="{709739E0-76C3-4E96-AB24-8A4BE447F729}" type="pres">
      <dgm:prSet presAssocID="{6E8BD15E-DAAE-49E6-BA02-E532E0619423}" presName="parTx" presStyleLbl="revTx" presStyleIdx="2" presStyleCnt="4">
        <dgm:presLayoutVars>
          <dgm:chMax val="0"/>
          <dgm:chPref val="0"/>
        </dgm:presLayoutVars>
      </dgm:prSet>
      <dgm:spPr/>
    </dgm:pt>
    <dgm:pt modelId="{0C2B0DF8-CB55-484A-8CD2-C3CBA6F6052E}" type="pres">
      <dgm:prSet presAssocID="{6E8BD15E-DAAE-49E6-BA02-E532E0619423}" presName="txSpace" presStyleCnt="0"/>
      <dgm:spPr/>
    </dgm:pt>
    <dgm:pt modelId="{C210CF26-B095-42D1-9E8F-B66018903122}" type="pres">
      <dgm:prSet presAssocID="{6E8BD15E-DAAE-49E6-BA02-E532E0619423}" presName="desTx" presStyleLbl="revTx" presStyleIdx="3" presStyleCnt="4">
        <dgm:presLayoutVars/>
      </dgm:prSet>
      <dgm:spPr/>
    </dgm:pt>
  </dgm:ptLst>
  <dgm:cxnLst>
    <dgm:cxn modelId="{4124A70F-622F-4FE9-B80A-0BE02D18EE89}" srcId="{6E8BD15E-DAAE-49E6-BA02-E532E0619423}" destId="{FA05C7B6-0C75-4637-8AF8-D7F8F9B98913}" srcOrd="2" destOrd="0" parTransId="{55DAF13A-F449-4B0E-B88A-E849F257262A}" sibTransId="{F8C22FE4-80B2-48B8-BAB7-319FE2720B31}"/>
    <dgm:cxn modelId="{3C9DE325-A5F2-4666-A11D-D3707B5209C2}" type="presOf" srcId="{6E8BD15E-DAAE-49E6-BA02-E532E0619423}" destId="{709739E0-76C3-4E96-AB24-8A4BE447F729}" srcOrd="0" destOrd="0" presId="urn:microsoft.com/office/officeart/2018/5/layout/CenteredIconLabelDescriptionList"/>
    <dgm:cxn modelId="{513CE92E-1A39-43DD-B413-737104F4360D}" srcId="{6E8BD15E-DAAE-49E6-BA02-E532E0619423}" destId="{27EE2F00-851D-479A-8E54-1EF794C5DBB3}" srcOrd="0" destOrd="0" parTransId="{ABC8768A-56CF-4BCB-9B76-B17F08FA474D}" sibTransId="{3F85E42B-2CFB-4BDC-A81D-5F0B92F0FE53}"/>
    <dgm:cxn modelId="{0A1E7933-EC73-41CD-A7CD-6D1C814C0BB3}" type="presOf" srcId="{27EE2F00-851D-479A-8E54-1EF794C5DBB3}" destId="{C210CF26-B095-42D1-9E8F-B66018903122}" srcOrd="0" destOrd="0" presId="urn:microsoft.com/office/officeart/2018/5/layout/CenteredIconLabelDescriptionList"/>
    <dgm:cxn modelId="{05CC0C64-7E1D-4E85-A181-59188898D0CB}" srcId="{40EE845C-5584-4AB3-8A33-58A1093EC296}" destId="{63392A49-4BEA-4239-93B7-31D46F0DE981}" srcOrd="0" destOrd="0" parTransId="{823E19F1-78EA-445A-B5CC-80A4AE2C0F20}" sibTransId="{F285EC9B-2592-49EB-ABC0-69905C9DA11A}"/>
    <dgm:cxn modelId="{72D1F365-1CA4-423B-B57D-1DBACE15ECAA}" type="presOf" srcId="{FA05C7B6-0C75-4637-8AF8-D7F8F9B98913}" destId="{C210CF26-B095-42D1-9E8F-B66018903122}" srcOrd="0" destOrd="2" presId="urn:microsoft.com/office/officeart/2018/5/layout/CenteredIconLabelDescriptionList"/>
    <dgm:cxn modelId="{38306B46-04B5-4BC3-A1D2-F9481328C9BA}" type="presOf" srcId="{C1A8E5DF-84BC-45C9-B09D-6D64E8057E0E}" destId="{C210CF26-B095-42D1-9E8F-B66018903122}" srcOrd="0" destOrd="1" presId="urn:microsoft.com/office/officeart/2018/5/layout/CenteredIconLabelDescriptionList"/>
    <dgm:cxn modelId="{BB822C48-1554-4750-951C-BBBC1076DC43}" srcId="{63392A49-4BEA-4239-93B7-31D46F0DE981}" destId="{44BFB80D-C7DD-4799-9C3D-388E15C88E36}" srcOrd="1" destOrd="0" parTransId="{E81536CA-3D57-4928-B015-7DE121555475}" sibTransId="{4BB7E972-1D2B-4B71-A731-756DC0B4359C}"/>
    <dgm:cxn modelId="{FB495053-CDE8-480D-B14C-C8E74AA74EF8}" type="presOf" srcId="{21309864-1CCB-46E0-92EC-471E7DFFC390}" destId="{94140A12-67CE-483F-9A0D-DEB1CC38A8F6}" srcOrd="0" destOrd="0" presId="urn:microsoft.com/office/officeart/2018/5/layout/CenteredIconLabelDescriptionList"/>
    <dgm:cxn modelId="{A04B268B-6C3D-476F-A24B-5C65A9220F8F}" srcId="{6E8BD15E-DAAE-49E6-BA02-E532E0619423}" destId="{C1A8E5DF-84BC-45C9-B09D-6D64E8057E0E}" srcOrd="1" destOrd="0" parTransId="{A68668B5-46E1-461F-AF50-0BAA4F05390E}" sibTransId="{96E795FA-5270-4EB3-AF8C-11ACC1EA8F7D}"/>
    <dgm:cxn modelId="{5D7A3295-1F07-4588-B5F2-40D1A6D71138}" srcId="{40EE845C-5584-4AB3-8A33-58A1093EC296}" destId="{6E8BD15E-DAAE-49E6-BA02-E532E0619423}" srcOrd="1" destOrd="0" parTransId="{487C5AC3-4AE4-43ED-9CD2-2B8CE4B046DE}" sibTransId="{98979D59-0575-4393-AAF0-7BE0925FD2BE}"/>
    <dgm:cxn modelId="{DC61479B-E847-4EA2-94F9-4F7FCD43DC0E}" type="presOf" srcId="{44BFB80D-C7DD-4799-9C3D-388E15C88E36}" destId="{94140A12-67CE-483F-9A0D-DEB1CC38A8F6}" srcOrd="0" destOrd="1" presId="urn:microsoft.com/office/officeart/2018/5/layout/CenteredIconLabelDescriptionList"/>
    <dgm:cxn modelId="{1601D8AD-A65F-4869-8650-C2C12A402ED4}" type="presOf" srcId="{40EE845C-5584-4AB3-8A33-58A1093EC296}" destId="{4FC35773-5350-47BE-B4F8-27DAE96591CD}" srcOrd="0" destOrd="0" presId="urn:microsoft.com/office/officeart/2018/5/layout/CenteredIconLabelDescriptionList"/>
    <dgm:cxn modelId="{F3064EB4-7453-49C9-9417-3F09E0A2267B}" type="presOf" srcId="{63392A49-4BEA-4239-93B7-31D46F0DE981}" destId="{DF6988DA-A501-4922-80A5-E260D7B980DF}" srcOrd="0" destOrd="0" presId="urn:microsoft.com/office/officeart/2018/5/layout/CenteredIconLabelDescriptionList"/>
    <dgm:cxn modelId="{20CEA0D3-0E47-49EB-884B-39A446FCC697}" srcId="{63392A49-4BEA-4239-93B7-31D46F0DE981}" destId="{21309864-1CCB-46E0-92EC-471E7DFFC390}" srcOrd="0" destOrd="0" parTransId="{7D1095AC-EF3C-44CA-ABD7-2A4F59A76A0A}" sibTransId="{8C5D93BC-1C13-4B3F-A1D7-1A767E8E876E}"/>
    <dgm:cxn modelId="{46D750F0-1092-4317-B753-A2F0DC6B1F52}" type="presParOf" srcId="{4FC35773-5350-47BE-B4F8-27DAE96591CD}" destId="{B52C9C75-06F1-469C-A36B-DB8954711519}" srcOrd="0" destOrd="0" presId="urn:microsoft.com/office/officeart/2018/5/layout/CenteredIconLabelDescriptionList"/>
    <dgm:cxn modelId="{E52A2FF8-38C9-4829-BF65-CDAD419B8A43}" type="presParOf" srcId="{B52C9C75-06F1-469C-A36B-DB8954711519}" destId="{4BE47F04-AC1F-4EC8-B3FA-1C274EC08C35}" srcOrd="0" destOrd="0" presId="urn:microsoft.com/office/officeart/2018/5/layout/CenteredIconLabelDescriptionList"/>
    <dgm:cxn modelId="{1DE9AE69-9294-48BB-AF6B-769A30F65273}" type="presParOf" srcId="{B52C9C75-06F1-469C-A36B-DB8954711519}" destId="{EC7D53A1-AF79-4518-AD36-8E54C47EF8BB}" srcOrd="1" destOrd="0" presId="urn:microsoft.com/office/officeart/2018/5/layout/CenteredIconLabelDescriptionList"/>
    <dgm:cxn modelId="{C83DA32D-4DE5-4D32-9476-3E2014531E01}" type="presParOf" srcId="{B52C9C75-06F1-469C-A36B-DB8954711519}" destId="{DF6988DA-A501-4922-80A5-E260D7B980DF}" srcOrd="2" destOrd="0" presId="urn:microsoft.com/office/officeart/2018/5/layout/CenteredIconLabelDescriptionList"/>
    <dgm:cxn modelId="{392B5522-A5C5-4B84-884E-26E003FCEBBC}" type="presParOf" srcId="{B52C9C75-06F1-469C-A36B-DB8954711519}" destId="{681601F2-0741-43C4-9750-69C57797863F}" srcOrd="3" destOrd="0" presId="urn:microsoft.com/office/officeart/2018/5/layout/CenteredIconLabelDescriptionList"/>
    <dgm:cxn modelId="{1D5F2ACF-228C-4901-A2B5-9BA34570811C}" type="presParOf" srcId="{B52C9C75-06F1-469C-A36B-DB8954711519}" destId="{94140A12-67CE-483F-9A0D-DEB1CC38A8F6}" srcOrd="4" destOrd="0" presId="urn:microsoft.com/office/officeart/2018/5/layout/CenteredIconLabelDescriptionList"/>
    <dgm:cxn modelId="{BB571127-9E23-432C-BD35-8166E7C3E054}" type="presParOf" srcId="{4FC35773-5350-47BE-B4F8-27DAE96591CD}" destId="{F7CF2F83-7642-4F80-94CB-21225AE27BED}" srcOrd="1" destOrd="0" presId="urn:microsoft.com/office/officeart/2018/5/layout/CenteredIconLabelDescriptionList"/>
    <dgm:cxn modelId="{C5628B70-7D5C-4728-8A0F-C8D2C9BF77AF}" type="presParOf" srcId="{4FC35773-5350-47BE-B4F8-27DAE96591CD}" destId="{78B7F985-9C22-43FE-8077-40B89079DE0D}" srcOrd="2" destOrd="0" presId="urn:microsoft.com/office/officeart/2018/5/layout/CenteredIconLabelDescriptionList"/>
    <dgm:cxn modelId="{5C51A094-3C53-4289-9306-F9BD3CA97A29}" type="presParOf" srcId="{78B7F985-9C22-43FE-8077-40B89079DE0D}" destId="{C1DF5059-57CF-4903-806F-35006CF52F24}" srcOrd="0" destOrd="0" presId="urn:microsoft.com/office/officeart/2018/5/layout/CenteredIconLabelDescriptionList"/>
    <dgm:cxn modelId="{0CA9E04A-5588-426B-A53F-8B6FB236FAE6}" type="presParOf" srcId="{78B7F985-9C22-43FE-8077-40B89079DE0D}" destId="{3FF34AFF-E703-49EF-8969-FA0CE2907E90}" srcOrd="1" destOrd="0" presId="urn:microsoft.com/office/officeart/2018/5/layout/CenteredIconLabelDescriptionList"/>
    <dgm:cxn modelId="{9F7E2C60-54B8-4CCA-BCDA-03FDB999A6BF}" type="presParOf" srcId="{78B7F985-9C22-43FE-8077-40B89079DE0D}" destId="{709739E0-76C3-4E96-AB24-8A4BE447F729}" srcOrd="2" destOrd="0" presId="urn:microsoft.com/office/officeart/2018/5/layout/CenteredIconLabelDescriptionList"/>
    <dgm:cxn modelId="{DE7AEFDD-D3DD-4A5F-93B7-93EF4E9AFFB6}" type="presParOf" srcId="{78B7F985-9C22-43FE-8077-40B89079DE0D}" destId="{0C2B0DF8-CB55-484A-8CD2-C3CBA6F6052E}" srcOrd="3" destOrd="0" presId="urn:microsoft.com/office/officeart/2018/5/layout/CenteredIconLabelDescriptionList"/>
    <dgm:cxn modelId="{A42C1CA7-688D-43C4-B562-2C624265972A}" type="presParOf" srcId="{78B7F985-9C22-43FE-8077-40B89079DE0D}" destId="{C210CF26-B095-42D1-9E8F-B6601890312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927001-009E-4FF8-8701-1B8F38FC63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F4AD322-8C65-436E-BEC6-9C6D427E3BCB}">
      <dgm:prSet/>
      <dgm:spPr/>
      <dgm:t>
        <a:bodyPr/>
        <a:lstStyle/>
        <a:p>
          <a:r>
            <a:rPr lang="en-US" dirty="0"/>
            <a:t>Relational databases scale best vertically and suited to business data</a:t>
          </a:r>
        </a:p>
      </dgm:t>
    </dgm:pt>
    <dgm:pt modelId="{0EAE8C0B-ADE7-45C2-9479-C2DB47CC97C3}" type="parTrans" cxnId="{2D5F50C2-6C40-484D-B5E6-6BA5A0AF00AF}">
      <dgm:prSet/>
      <dgm:spPr/>
      <dgm:t>
        <a:bodyPr/>
        <a:lstStyle/>
        <a:p>
          <a:endParaRPr lang="en-US"/>
        </a:p>
      </dgm:t>
    </dgm:pt>
    <dgm:pt modelId="{9A3C191E-CA83-4E84-93D8-A98CC8C5D01A}" type="sibTrans" cxnId="{2D5F50C2-6C40-484D-B5E6-6BA5A0AF00AF}">
      <dgm:prSet/>
      <dgm:spPr/>
      <dgm:t>
        <a:bodyPr/>
        <a:lstStyle/>
        <a:p>
          <a:endParaRPr lang="en-US"/>
        </a:p>
      </dgm:t>
    </dgm:pt>
    <dgm:pt modelId="{7365D376-8213-44DD-BB03-FA79779ACB81}">
      <dgm:prSet/>
      <dgm:spPr/>
      <dgm:t>
        <a:bodyPr/>
        <a:lstStyle/>
        <a:p>
          <a:r>
            <a:rPr lang="en-US" dirty="0"/>
            <a:t>Different applications can tolerate weaker guarantees and need massive scalability</a:t>
          </a:r>
        </a:p>
      </dgm:t>
    </dgm:pt>
    <dgm:pt modelId="{13E5146B-0A93-410F-A65E-8BDC01CD8F66}" type="parTrans" cxnId="{E1C686B0-9F2A-43A1-BC86-37EE8A38B08E}">
      <dgm:prSet/>
      <dgm:spPr/>
      <dgm:t>
        <a:bodyPr/>
        <a:lstStyle/>
        <a:p>
          <a:endParaRPr lang="en-US"/>
        </a:p>
      </dgm:t>
    </dgm:pt>
    <dgm:pt modelId="{90995562-92DE-4C7F-998E-85A8473AB313}" type="sibTrans" cxnId="{E1C686B0-9F2A-43A1-BC86-37EE8A38B08E}">
      <dgm:prSet/>
      <dgm:spPr/>
      <dgm:t>
        <a:bodyPr/>
        <a:lstStyle/>
        <a:p>
          <a:endParaRPr lang="en-US"/>
        </a:p>
      </dgm:t>
    </dgm:pt>
    <dgm:pt modelId="{694F3A4B-1866-440A-A1DB-73660E4A59A1}">
      <dgm:prSet/>
      <dgm:spPr/>
      <dgm:t>
        <a:bodyPr/>
        <a:lstStyle/>
        <a:p>
          <a:r>
            <a:rPr lang="en-US" dirty="0"/>
            <a:t>NoSQL databases based on leader-follower and leaderless architectures</a:t>
          </a:r>
        </a:p>
      </dgm:t>
    </dgm:pt>
    <dgm:pt modelId="{1A717C26-A195-430A-8B69-D9E356892D65}" type="parTrans" cxnId="{0D9C1FF7-2C3A-4522-AD4E-4C0E2703C407}">
      <dgm:prSet/>
      <dgm:spPr/>
      <dgm:t>
        <a:bodyPr/>
        <a:lstStyle/>
        <a:p>
          <a:endParaRPr lang="en-US"/>
        </a:p>
      </dgm:t>
    </dgm:pt>
    <dgm:pt modelId="{7EDF4008-26F3-4E79-A564-8C916C917B5F}" type="sibTrans" cxnId="{0D9C1FF7-2C3A-4522-AD4E-4C0E2703C407}">
      <dgm:prSet/>
      <dgm:spPr/>
      <dgm:t>
        <a:bodyPr/>
        <a:lstStyle/>
        <a:p>
          <a:endParaRPr lang="en-US"/>
        </a:p>
      </dgm:t>
    </dgm:pt>
    <dgm:pt modelId="{50B82F09-435A-4655-AC77-3E1EC4A34B60}">
      <dgm:prSet/>
      <dgm:spPr/>
      <dgm:t>
        <a:bodyPr/>
        <a:lstStyle/>
        <a:p>
          <a:r>
            <a:rPr lang="en-US" dirty="0"/>
            <a:t>Eventual consistency is achievable in leaderless systems using quorums (as long as everything behaves!)</a:t>
          </a:r>
        </a:p>
      </dgm:t>
    </dgm:pt>
    <dgm:pt modelId="{7FCC2ABE-BF84-490E-8177-866A0B97EE09}" type="parTrans" cxnId="{863E55A0-A08C-475B-A8BD-C6BCDFFB075C}">
      <dgm:prSet/>
      <dgm:spPr/>
      <dgm:t>
        <a:bodyPr/>
        <a:lstStyle/>
        <a:p>
          <a:endParaRPr lang="en-US"/>
        </a:p>
      </dgm:t>
    </dgm:pt>
    <dgm:pt modelId="{4655CC86-72CE-47A4-B6B9-C736BB7A6710}" type="sibTrans" cxnId="{863E55A0-A08C-475B-A8BD-C6BCDFFB075C}">
      <dgm:prSet/>
      <dgm:spPr/>
      <dgm:t>
        <a:bodyPr/>
        <a:lstStyle/>
        <a:p>
          <a:endParaRPr lang="en-US"/>
        </a:p>
      </dgm:t>
    </dgm:pt>
    <dgm:pt modelId="{1C6E1E9D-FBDB-408B-ABEE-ED93E9CAC0D2}">
      <dgm:prSet/>
      <dgm:spPr/>
      <dgm:t>
        <a:bodyPr/>
        <a:lstStyle/>
        <a:p>
          <a:r>
            <a:rPr lang="en-US" dirty="0"/>
            <a:t>Conflict resolution possible in leaderless systems </a:t>
          </a:r>
          <a:r>
            <a:rPr lang="en-US"/>
            <a:t>using versioning</a:t>
          </a:r>
          <a:endParaRPr lang="en-US" dirty="0"/>
        </a:p>
      </dgm:t>
    </dgm:pt>
    <dgm:pt modelId="{4CA7AE4D-D3D1-418D-9B85-4382864B96CB}" type="parTrans" cxnId="{C0796CAE-67AC-4420-8EB4-8178F711F898}">
      <dgm:prSet/>
      <dgm:spPr/>
      <dgm:t>
        <a:bodyPr/>
        <a:lstStyle/>
        <a:p>
          <a:endParaRPr lang="en-US"/>
        </a:p>
      </dgm:t>
    </dgm:pt>
    <dgm:pt modelId="{F31418D7-1405-49DC-A573-A19086DDB384}" type="sibTrans" cxnId="{C0796CAE-67AC-4420-8EB4-8178F711F898}">
      <dgm:prSet/>
      <dgm:spPr/>
      <dgm:t>
        <a:bodyPr/>
        <a:lstStyle/>
        <a:p>
          <a:endParaRPr lang="en-US"/>
        </a:p>
      </dgm:t>
    </dgm:pt>
    <dgm:pt modelId="{CD3F8A9E-80C2-4844-96AF-3BF3CBB8A874}" type="pres">
      <dgm:prSet presAssocID="{2D927001-009E-4FF8-8701-1B8F38FC6373}" presName="root" presStyleCnt="0">
        <dgm:presLayoutVars>
          <dgm:dir/>
          <dgm:resizeHandles val="exact"/>
        </dgm:presLayoutVars>
      </dgm:prSet>
      <dgm:spPr/>
    </dgm:pt>
    <dgm:pt modelId="{EF942B7D-A5C0-4F37-A275-F0CDDB379990}" type="pres">
      <dgm:prSet presAssocID="{FF4AD322-8C65-436E-BEC6-9C6D427E3BCB}" presName="compNode" presStyleCnt="0"/>
      <dgm:spPr/>
    </dgm:pt>
    <dgm:pt modelId="{CF7903A6-C14F-48E9-95AD-A74B5639A676}" type="pres">
      <dgm:prSet presAssocID="{FF4AD322-8C65-436E-BEC6-9C6D427E3BCB}" presName="bgRect" presStyleLbl="bgShp" presStyleIdx="0" presStyleCnt="5"/>
      <dgm:spPr/>
    </dgm:pt>
    <dgm:pt modelId="{DFC43D00-DD0E-460B-A2E2-4B5A7C2F7597}" type="pres">
      <dgm:prSet presAssocID="{FF4AD322-8C65-436E-BEC6-9C6D427E3BC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6F6B631-3679-4C20-B9EC-A9D0DE7CDF09}" type="pres">
      <dgm:prSet presAssocID="{FF4AD322-8C65-436E-BEC6-9C6D427E3BCB}" presName="spaceRect" presStyleCnt="0"/>
      <dgm:spPr/>
    </dgm:pt>
    <dgm:pt modelId="{57CDE489-7B60-4B81-A3FD-F36856A43F82}" type="pres">
      <dgm:prSet presAssocID="{FF4AD322-8C65-436E-BEC6-9C6D427E3BCB}" presName="parTx" presStyleLbl="revTx" presStyleIdx="0" presStyleCnt="5">
        <dgm:presLayoutVars>
          <dgm:chMax val="0"/>
          <dgm:chPref val="0"/>
        </dgm:presLayoutVars>
      </dgm:prSet>
      <dgm:spPr/>
    </dgm:pt>
    <dgm:pt modelId="{2FFE9077-01E3-42D1-BA0D-71BBF759CA67}" type="pres">
      <dgm:prSet presAssocID="{9A3C191E-CA83-4E84-93D8-A98CC8C5D01A}" presName="sibTrans" presStyleCnt="0"/>
      <dgm:spPr/>
    </dgm:pt>
    <dgm:pt modelId="{E849F992-61C0-424E-B943-1E0EB0EA3627}" type="pres">
      <dgm:prSet presAssocID="{7365D376-8213-44DD-BB03-FA79779ACB81}" presName="compNode" presStyleCnt="0"/>
      <dgm:spPr/>
    </dgm:pt>
    <dgm:pt modelId="{0B37AD4A-0F5E-4CFB-B549-0AB49D3544D6}" type="pres">
      <dgm:prSet presAssocID="{7365D376-8213-44DD-BB03-FA79779ACB81}" presName="bgRect" presStyleLbl="bgShp" presStyleIdx="1" presStyleCnt="5"/>
      <dgm:spPr/>
    </dgm:pt>
    <dgm:pt modelId="{37B173DD-BCEF-4528-8C79-852F7E42F8C3}" type="pres">
      <dgm:prSet presAssocID="{7365D376-8213-44DD-BB03-FA79779ACB8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90AAA60-B9FF-409D-A3A8-78855C312E01}" type="pres">
      <dgm:prSet presAssocID="{7365D376-8213-44DD-BB03-FA79779ACB81}" presName="spaceRect" presStyleCnt="0"/>
      <dgm:spPr/>
    </dgm:pt>
    <dgm:pt modelId="{CCA791DD-49E8-45F8-B282-58A3231406F8}" type="pres">
      <dgm:prSet presAssocID="{7365D376-8213-44DD-BB03-FA79779ACB81}" presName="parTx" presStyleLbl="revTx" presStyleIdx="1" presStyleCnt="5">
        <dgm:presLayoutVars>
          <dgm:chMax val="0"/>
          <dgm:chPref val="0"/>
        </dgm:presLayoutVars>
      </dgm:prSet>
      <dgm:spPr/>
    </dgm:pt>
    <dgm:pt modelId="{BFEFE249-BB95-4C6A-921C-8EEEFB5CBA2E}" type="pres">
      <dgm:prSet presAssocID="{90995562-92DE-4C7F-998E-85A8473AB313}" presName="sibTrans" presStyleCnt="0"/>
      <dgm:spPr/>
    </dgm:pt>
    <dgm:pt modelId="{6A0642E2-3353-4C22-A6A1-CAABD3EC8C42}" type="pres">
      <dgm:prSet presAssocID="{694F3A4B-1866-440A-A1DB-73660E4A59A1}" presName="compNode" presStyleCnt="0"/>
      <dgm:spPr/>
    </dgm:pt>
    <dgm:pt modelId="{330EC473-7B56-46AF-A3C8-2B86F15A3819}" type="pres">
      <dgm:prSet presAssocID="{694F3A4B-1866-440A-A1DB-73660E4A59A1}" presName="bgRect" presStyleLbl="bgShp" presStyleIdx="2" presStyleCnt="5"/>
      <dgm:spPr/>
    </dgm:pt>
    <dgm:pt modelId="{8953EF3F-789E-4DF6-B1F5-50F946AB42C6}" type="pres">
      <dgm:prSet presAssocID="{694F3A4B-1866-440A-A1DB-73660E4A59A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4103CDB6-B93A-4315-9D5D-1B65C26B5178}" type="pres">
      <dgm:prSet presAssocID="{694F3A4B-1866-440A-A1DB-73660E4A59A1}" presName="spaceRect" presStyleCnt="0"/>
      <dgm:spPr/>
    </dgm:pt>
    <dgm:pt modelId="{B5C5A790-46CB-48F9-9D0F-F9FADFAC162A}" type="pres">
      <dgm:prSet presAssocID="{694F3A4B-1866-440A-A1DB-73660E4A59A1}" presName="parTx" presStyleLbl="revTx" presStyleIdx="2" presStyleCnt="5">
        <dgm:presLayoutVars>
          <dgm:chMax val="0"/>
          <dgm:chPref val="0"/>
        </dgm:presLayoutVars>
      </dgm:prSet>
      <dgm:spPr/>
    </dgm:pt>
    <dgm:pt modelId="{F77EAF68-4481-482C-BF82-A5380D743A1F}" type="pres">
      <dgm:prSet presAssocID="{7EDF4008-26F3-4E79-A564-8C916C917B5F}" presName="sibTrans" presStyleCnt="0"/>
      <dgm:spPr/>
    </dgm:pt>
    <dgm:pt modelId="{83E1C241-99BC-4CFF-8D85-856F2C913F8F}" type="pres">
      <dgm:prSet presAssocID="{50B82F09-435A-4655-AC77-3E1EC4A34B60}" presName="compNode" presStyleCnt="0"/>
      <dgm:spPr/>
    </dgm:pt>
    <dgm:pt modelId="{6BE9EA97-B071-47CC-9C00-40529C921D4E}" type="pres">
      <dgm:prSet presAssocID="{50B82F09-435A-4655-AC77-3E1EC4A34B60}" presName="bgRect" presStyleLbl="bgShp" presStyleIdx="3" presStyleCnt="5"/>
      <dgm:spPr/>
    </dgm:pt>
    <dgm:pt modelId="{28129114-DB90-4C0E-B38A-C88835B9ABB0}" type="pres">
      <dgm:prSet presAssocID="{50B82F09-435A-4655-AC77-3E1EC4A34B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ck"/>
        </a:ext>
      </dgm:extLst>
    </dgm:pt>
    <dgm:pt modelId="{9FDE13CE-C523-4928-ACA7-15E33B174CBE}" type="pres">
      <dgm:prSet presAssocID="{50B82F09-435A-4655-AC77-3E1EC4A34B60}" presName="spaceRect" presStyleCnt="0"/>
      <dgm:spPr/>
    </dgm:pt>
    <dgm:pt modelId="{66BF5A9F-1419-4763-9E2D-691200665CC9}" type="pres">
      <dgm:prSet presAssocID="{50B82F09-435A-4655-AC77-3E1EC4A34B60}" presName="parTx" presStyleLbl="revTx" presStyleIdx="3" presStyleCnt="5" custLinFactNeighborX="-3998" custLinFactNeighborY="4374">
        <dgm:presLayoutVars>
          <dgm:chMax val="0"/>
          <dgm:chPref val="0"/>
        </dgm:presLayoutVars>
      </dgm:prSet>
      <dgm:spPr/>
    </dgm:pt>
    <dgm:pt modelId="{CF919144-C98C-4F8D-84CE-94773530D23B}" type="pres">
      <dgm:prSet presAssocID="{4655CC86-72CE-47A4-B6B9-C736BB7A6710}" presName="sibTrans" presStyleCnt="0"/>
      <dgm:spPr/>
    </dgm:pt>
    <dgm:pt modelId="{16379F08-3FB7-4F0D-B6AE-B54397AE91FD}" type="pres">
      <dgm:prSet presAssocID="{1C6E1E9D-FBDB-408B-ABEE-ED93E9CAC0D2}" presName="compNode" presStyleCnt="0"/>
      <dgm:spPr/>
    </dgm:pt>
    <dgm:pt modelId="{D1488313-CF16-4295-A1EA-B10BA7E9FC93}" type="pres">
      <dgm:prSet presAssocID="{1C6E1E9D-FBDB-408B-ABEE-ED93E9CAC0D2}" presName="bgRect" presStyleLbl="bgShp" presStyleIdx="4" presStyleCnt="5"/>
      <dgm:spPr/>
    </dgm:pt>
    <dgm:pt modelId="{F09917ED-2735-4599-B7F3-7EF2C5CD5661}" type="pres">
      <dgm:prSet presAssocID="{1C6E1E9D-FBDB-408B-ABEE-ED93E9CAC0D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62570336-EAAC-4DBB-ABF0-11433F214440}" type="pres">
      <dgm:prSet presAssocID="{1C6E1E9D-FBDB-408B-ABEE-ED93E9CAC0D2}" presName="spaceRect" presStyleCnt="0"/>
      <dgm:spPr/>
    </dgm:pt>
    <dgm:pt modelId="{DFB566EC-EC3B-4C9B-9519-2046C896F59F}" type="pres">
      <dgm:prSet presAssocID="{1C6E1E9D-FBDB-408B-ABEE-ED93E9CAC0D2}" presName="parTx" presStyleLbl="revTx" presStyleIdx="4" presStyleCnt="5">
        <dgm:presLayoutVars>
          <dgm:chMax val="0"/>
          <dgm:chPref val="0"/>
        </dgm:presLayoutVars>
      </dgm:prSet>
      <dgm:spPr/>
    </dgm:pt>
  </dgm:ptLst>
  <dgm:cxnLst>
    <dgm:cxn modelId="{64938F2A-1509-4911-84AE-3D0EAD530F7F}" type="presOf" srcId="{694F3A4B-1866-440A-A1DB-73660E4A59A1}" destId="{B5C5A790-46CB-48F9-9D0F-F9FADFAC162A}" srcOrd="0" destOrd="0" presId="urn:microsoft.com/office/officeart/2018/2/layout/IconVerticalSolidList"/>
    <dgm:cxn modelId="{D204AF4A-DF76-49E9-BBB9-1D012BB4F96B}" type="presOf" srcId="{1C6E1E9D-FBDB-408B-ABEE-ED93E9CAC0D2}" destId="{DFB566EC-EC3B-4C9B-9519-2046C896F59F}" srcOrd="0" destOrd="0" presId="urn:microsoft.com/office/officeart/2018/2/layout/IconVerticalSolidList"/>
    <dgm:cxn modelId="{E97C5275-7970-4FD8-9907-6E666F1B547D}" type="presOf" srcId="{7365D376-8213-44DD-BB03-FA79779ACB81}" destId="{CCA791DD-49E8-45F8-B282-58A3231406F8}" srcOrd="0" destOrd="0" presId="urn:microsoft.com/office/officeart/2018/2/layout/IconVerticalSolidList"/>
    <dgm:cxn modelId="{8E88D086-BDAD-45F4-9854-CCEFEF7983BA}" type="presOf" srcId="{50B82F09-435A-4655-AC77-3E1EC4A34B60}" destId="{66BF5A9F-1419-4763-9E2D-691200665CC9}" srcOrd="0" destOrd="0" presId="urn:microsoft.com/office/officeart/2018/2/layout/IconVerticalSolidList"/>
    <dgm:cxn modelId="{863E55A0-A08C-475B-A8BD-C6BCDFFB075C}" srcId="{2D927001-009E-4FF8-8701-1B8F38FC6373}" destId="{50B82F09-435A-4655-AC77-3E1EC4A34B60}" srcOrd="3" destOrd="0" parTransId="{7FCC2ABE-BF84-490E-8177-866A0B97EE09}" sibTransId="{4655CC86-72CE-47A4-B6B9-C736BB7A6710}"/>
    <dgm:cxn modelId="{C0796CAE-67AC-4420-8EB4-8178F711F898}" srcId="{2D927001-009E-4FF8-8701-1B8F38FC6373}" destId="{1C6E1E9D-FBDB-408B-ABEE-ED93E9CAC0D2}" srcOrd="4" destOrd="0" parTransId="{4CA7AE4D-D3D1-418D-9B85-4382864B96CB}" sibTransId="{F31418D7-1405-49DC-A573-A19086DDB384}"/>
    <dgm:cxn modelId="{E1C686B0-9F2A-43A1-BC86-37EE8A38B08E}" srcId="{2D927001-009E-4FF8-8701-1B8F38FC6373}" destId="{7365D376-8213-44DD-BB03-FA79779ACB81}" srcOrd="1" destOrd="0" parTransId="{13E5146B-0A93-410F-A65E-8BDC01CD8F66}" sibTransId="{90995562-92DE-4C7F-998E-85A8473AB313}"/>
    <dgm:cxn modelId="{29849CB8-A498-4D3C-8135-365B0C4CFC02}" type="presOf" srcId="{2D927001-009E-4FF8-8701-1B8F38FC6373}" destId="{CD3F8A9E-80C2-4844-96AF-3BF3CBB8A874}" srcOrd="0" destOrd="0" presId="urn:microsoft.com/office/officeart/2018/2/layout/IconVerticalSolidList"/>
    <dgm:cxn modelId="{2D5F50C2-6C40-484D-B5E6-6BA5A0AF00AF}" srcId="{2D927001-009E-4FF8-8701-1B8F38FC6373}" destId="{FF4AD322-8C65-436E-BEC6-9C6D427E3BCB}" srcOrd="0" destOrd="0" parTransId="{0EAE8C0B-ADE7-45C2-9479-C2DB47CC97C3}" sibTransId="{9A3C191E-CA83-4E84-93D8-A98CC8C5D01A}"/>
    <dgm:cxn modelId="{0D9C1FF7-2C3A-4522-AD4E-4C0E2703C407}" srcId="{2D927001-009E-4FF8-8701-1B8F38FC6373}" destId="{694F3A4B-1866-440A-A1DB-73660E4A59A1}" srcOrd="2" destOrd="0" parTransId="{1A717C26-A195-430A-8B69-D9E356892D65}" sibTransId="{7EDF4008-26F3-4E79-A564-8C916C917B5F}"/>
    <dgm:cxn modelId="{2254B5FE-A8B8-4112-9B04-A1F519D42967}" type="presOf" srcId="{FF4AD322-8C65-436E-BEC6-9C6D427E3BCB}" destId="{57CDE489-7B60-4B81-A3FD-F36856A43F82}" srcOrd="0" destOrd="0" presId="urn:microsoft.com/office/officeart/2018/2/layout/IconVerticalSolidList"/>
    <dgm:cxn modelId="{C95B70AF-2540-47C6-86AE-37EEA793CCB0}" type="presParOf" srcId="{CD3F8A9E-80C2-4844-96AF-3BF3CBB8A874}" destId="{EF942B7D-A5C0-4F37-A275-F0CDDB379990}" srcOrd="0" destOrd="0" presId="urn:microsoft.com/office/officeart/2018/2/layout/IconVerticalSolidList"/>
    <dgm:cxn modelId="{082FB982-322F-4102-A050-D3EE2947557F}" type="presParOf" srcId="{EF942B7D-A5C0-4F37-A275-F0CDDB379990}" destId="{CF7903A6-C14F-48E9-95AD-A74B5639A676}" srcOrd="0" destOrd="0" presId="urn:microsoft.com/office/officeart/2018/2/layout/IconVerticalSolidList"/>
    <dgm:cxn modelId="{864B2F33-51AB-4929-B434-595E42D251BA}" type="presParOf" srcId="{EF942B7D-A5C0-4F37-A275-F0CDDB379990}" destId="{DFC43D00-DD0E-460B-A2E2-4B5A7C2F7597}" srcOrd="1" destOrd="0" presId="urn:microsoft.com/office/officeart/2018/2/layout/IconVerticalSolidList"/>
    <dgm:cxn modelId="{58707D81-8450-4156-BD5B-5BD7A677870A}" type="presParOf" srcId="{EF942B7D-A5C0-4F37-A275-F0CDDB379990}" destId="{E6F6B631-3679-4C20-B9EC-A9D0DE7CDF09}" srcOrd="2" destOrd="0" presId="urn:microsoft.com/office/officeart/2018/2/layout/IconVerticalSolidList"/>
    <dgm:cxn modelId="{AECDF364-C2A6-400C-BBE4-808EA2A89993}" type="presParOf" srcId="{EF942B7D-A5C0-4F37-A275-F0CDDB379990}" destId="{57CDE489-7B60-4B81-A3FD-F36856A43F82}" srcOrd="3" destOrd="0" presId="urn:microsoft.com/office/officeart/2018/2/layout/IconVerticalSolidList"/>
    <dgm:cxn modelId="{7DF477E3-DB6C-4805-926E-ABF08F506013}" type="presParOf" srcId="{CD3F8A9E-80C2-4844-96AF-3BF3CBB8A874}" destId="{2FFE9077-01E3-42D1-BA0D-71BBF759CA67}" srcOrd="1" destOrd="0" presId="urn:microsoft.com/office/officeart/2018/2/layout/IconVerticalSolidList"/>
    <dgm:cxn modelId="{27844251-A4F3-4DE2-BAC9-D97B57958B6E}" type="presParOf" srcId="{CD3F8A9E-80C2-4844-96AF-3BF3CBB8A874}" destId="{E849F992-61C0-424E-B943-1E0EB0EA3627}" srcOrd="2" destOrd="0" presId="urn:microsoft.com/office/officeart/2018/2/layout/IconVerticalSolidList"/>
    <dgm:cxn modelId="{5DF9C654-3298-4C8F-8D7A-4D2ADE891896}" type="presParOf" srcId="{E849F992-61C0-424E-B943-1E0EB0EA3627}" destId="{0B37AD4A-0F5E-4CFB-B549-0AB49D3544D6}" srcOrd="0" destOrd="0" presId="urn:microsoft.com/office/officeart/2018/2/layout/IconVerticalSolidList"/>
    <dgm:cxn modelId="{644B247C-B9E6-4F1D-9A45-A645CBBE51BD}" type="presParOf" srcId="{E849F992-61C0-424E-B943-1E0EB0EA3627}" destId="{37B173DD-BCEF-4528-8C79-852F7E42F8C3}" srcOrd="1" destOrd="0" presId="urn:microsoft.com/office/officeart/2018/2/layout/IconVerticalSolidList"/>
    <dgm:cxn modelId="{021D8B0C-3558-4889-9203-DB4E4D8807BB}" type="presParOf" srcId="{E849F992-61C0-424E-B943-1E0EB0EA3627}" destId="{490AAA60-B9FF-409D-A3A8-78855C312E01}" srcOrd="2" destOrd="0" presId="urn:microsoft.com/office/officeart/2018/2/layout/IconVerticalSolidList"/>
    <dgm:cxn modelId="{8494829E-FFC2-46F5-AC58-ECF882F30AB8}" type="presParOf" srcId="{E849F992-61C0-424E-B943-1E0EB0EA3627}" destId="{CCA791DD-49E8-45F8-B282-58A3231406F8}" srcOrd="3" destOrd="0" presId="urn:microsoft.com/office/officeart/2018/2/layout/IconVerticalSolidList"/>
    <dgm:cxn modelId="{A13C8DBF-1128-4DD0-93CB-3722F50CDCC9}" type="presParOf" srcId="{CD3F8A9E-80C2-4844-96AF-3BF3CBB8A874}" destId="{BFEFE249-BB95-4C6A-921C-8EEEFB5CBA2E}" srcOrd="3" destOrd="0" presId="urn:microsoft.com/office/officeart/2018/2/layout/IconVerticalSolidList"/>
    <dgm:cxn modelId="{903C4225-0996-4823-A361-1EF04603D0A0}" type="presParOf" srcId="{CD3F8A9E-80C2-4844-96AF-3BF3CBB8A874}" destId="{6A0642E2-3353-4C22-A6A1-CAABD3EC8C42}" srcOrd="4" destOrd="0" presId="urn:microsoft.com/office/officeart/2018/2/layout/IconVerticalSolidList"/>
    <dgm:cxn modelId="{8FEBDEF7-6A99-4F77-BBAF-DB1AD6CFF836}" type="presParOf" srcId="{6A0642E2-3353-4C22-A6A1-CAABD3EC8C42}" destId="{330EC473-7B56-46AF-A3C8-2B86F15A3819}" srcOrd="0" destOrd="0" presId="urn:microsoft.com/office/officeart/2018/2/layout/IconVerticalSolidList"/>
    <dgm:cxn modelId="{9F6F2388-C1E2-432C-B83E-45D4F5207FEE}" type="presParOf" srcId="{6A0642E2-3353-4C22-A6A1-CAABD3EC8C42}" destId="{8953EF3F-789E-4DF6-B1F5-50F946AB42C6}" srcOrd="1" destOrd="0" presId="urn:microsoft.com/office/officeart/2018/2/layout/IconVerticalSolidList"/>
    <dgm:cxn modelId="{1AFFA311-EAFA-4A7D-BF6F-5814108ADBC8}" type="presParOf" srcId="{6A0642E2-3353-4C22-A6A1-CAABD3EC8C42}" destId="{4103CDB6-B93A-4315-9D5D-1B65C26B5178}" srcOrd="2" destOrd="0" presId="urn:microsoft.com/office/officeart/2018/2/layout/IconVerticalSolidList"/>
    <dgm:cxn modelId="{99AD67DB-9E5A-4967-AD4A-DB56A134EE8E}" type="presParOf" srcId="{6A0642E2-3353-4C22-A6A1-CAABD3EC8C42}" destId="{B5C5A790-46CB-48F9-9D0F-F9FADFAC162A}" srcOrd="3" destOrd="0" presId="urn:microsoft.com/office/officeart/2018/2/layout/IconVerticalSolidList"/>
    <dgm:cxn modelId="{65122535-FF60-4159-8FB4-EA2402B957F4}" type="presParOf" srcId="{CD3F8A9E-80C2-4844-96AF-3BF3CBB8A874}" destId="{F77EAF68-4481-482C-BF82-A5380D743A1F}" srcOrd="5" destOrd="0" presId="urn:microsoft.com/office/officeart/2018/2/layout/IconVerticalSolidList"/>
    <dgm:cxn modelId="{1C293424-96AE-4FED-B2CF-7E3877269302}" type="presParOf" srcId="{CD3F8A9E-80C2-4844-96AF-3BF3CBB8A874}" destId="{83E1C241-99BC-4CFF-8D85-856F2C913F8F}" srcOrd="6" destOrd="0" presId="urn:microsoft.com/office/officeart/2018/2/layout/IconVerticalSolidList"/>
    <dgm:cxn modelId="{BB8D6E99-C27D-4046-95DC-15EB0D34522C}" type="presParOf" srcId="{83E1C241-99BC-4CFF-8D85-856F2C913F8F}" destId="{6BE9EA97-B071-47CC-9C00-40529C921D4E}" srcOrd="0" destOrd="0" presId="urn:microsoft.com/office/officeart/2018/2/layout/IconVerticalSolidList"/>
    <dgm:cxn modelId="{3F56DBF4-CD75-48FC-895B-DE972E275E87}" type="presParOf" srcId="{83E1C241-99BC-4CFF-8D85-856F2C913F8F}" destId="{28129114-DB90-4C0E-B38A-C88835B9ABB0}" srcOrd="1" destOrd="0" presId="urn:microsoft.com/office/officeart/2018/2/layout/IconVerticalSolidList"/>
    <dgm:cxn modelId="{224140F5-E1E2-4BAC-BAD5-59DB73763792}" type="presParOf" srcId="{83E1C241-99BC-4CFF-8D85-856F2C913F8F}" destId="{9FDE13CE-C523-4928-ACA7-15E33B174CBE}" srcOrd="2" destOrd="0" presId="urn:microsoft.com/office/officeart/2018/2/layout/IconVerticalSolidList"/>
    <dgm:cxn modelId="{D1E9586E-C8BC-43EC-9416-160DCA1063C2}" type="presParOf" srcId="{83E1C241-99BC-4CFF-8D85-856F2C913F8F}" destId="{66BF5A9F-1419-4763-9E2D-691200665CC9}" srcOrd="3" destOrd="0" presId="urn:microsoft.com/office/officeart/2018/2/layout/IconVerticalSolidList"/>
    <dgm:cxn modelId="{64D3D0A0-D128-4BD6-9D19-FC722ED0F39F}" type="presParOf" srcId="{CD3F8A9E-80C2-4844-96AF-3BF3CBB8A874}" destId="{CF919144-C98C-4F8D-84CE-94773530D23B}" srcOrd="7" destOrd="0" presId="urn:microsoft.com/office/officeart/2018/2/layout/IconVerticalSolidList"/>
    <dgm:cxn modelId="{449869CA-B1E3-4BAE-8BE6-9C0F02ED76C2}" type="presParOf" srcId="{CD3F8A9E-80C2-4844-96AF-3BF3CBB8A874}" destId="{16379F08-3FB7-4F0D-B6AE-B54397AE91FD}" srcOrd="8" destOrd="0" presId="urn:microsoft.com/office/officeart/2018/2/layout/IconVerticalSolidList"/>
    <dgm:cxn modelId="{34567E00-ED56-4133-A63F-0F7F5DEB356D}" type="presParOf" srcId="{16379F08-3FB7-4F0D-B6AE-B54397AE91FD}" destId="{D1488313-CF16-4295-A1EA-B10BA7E9FC93}" srcOrd="0" destOrd="0" presId="urn:microsoft.com/office/officeart/2018/2/layout/IconVerticalSolidList"/>
    <dgm:cxn modelId="{72768745-0976-4CED-90AE-576D6C10B063}" type="presParOf" srcId="{16379F08-3FB7-4F0D-B6AE-B54397AE91FD}" destId="{F09917ED-2735-4599-B7F3-7EF2C5CD5661}" srcOrd="1" destOrd="0" presId="urn:microsoft.com/office/officeart/2018/2/layout/IconVerticalSolidList"/>
    <dgm:cxn modelId="{57282F77-E625-4E4B-8626-F8DDE52671AB}" type="presParOf" srcId="{16379F08-3FB7-4F0D-B6AE-B54397AE91FD}" destId="{62570336-EAAC-4DBB-ABF0-11433F214440}" srcOrd="2" destOrd="0" presId="urn:microsoft.com/office/officeart/2018/2/layout/IconVerticalSolidList"/>
    <dgm:cxn modelId="{A799117B-9A60-42CB-A1AC-F5D28EA80893}" type="presParOf" srcId="{16379F08-3FB7-4F0D-B6AE-B54397AE91FD}" destId="{DFB566EC-EC3B-4C9B-9519-2046C896F5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344F0-8D24-4171-AF81-1C54FC494D94}">
      <dsp:nvSpPr>
        <dsp:cNvPr id="0" name=""/>
        <dsp:cNvSpPr/>
      </dsp:nvSpPr>
      <dsp:spPr>
        <a:xfrm>
          <a:off x="154" y="961245"/>
          <a:ext cx="1859998" cy="22319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Explain the difficulties of scaling relational databases</a:t>
          </a:r>
        </a:p>
      </dsp:txBody>
      <dsp:txXfrm>
        <a:off x="154" y="1854044"/>
        <a:ext cx="1859998" cy="1339198"/>
      </dsp:txXfrm>
    </dsp:sp>
    <dsp:sp modelId="{F14E75D3-86BB-46F6-A959-85268762B7F9}">
      <dsp:nvSpPr>
        <dsp:cNvPr id="0" name=""/>
        <dsp:cNvSpPr/>
      </dsp:nvSpPr>
      <dsp:spPr>
        <a:xfrm>
          <a:off x="154"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01</a:t>
          </a:r>
        </a:p>
      </dsp:txBody>
      <dsp:txXfrm>
        <a:off x="154" y="961245"/>
        <a:ext cx="1859998" cy="892799"/>
      </dsp:txXfrm>
    </dsp:sp>
    <dsp:sp modelId="{C31368DE-FDD4-4434-AC91-AF18574187ED}">
      <dsp:nvSpPr>
        <dsp:cNvPr id="0" name=""/>
        <dsp:cNvSpPr/>
      </dsp:nvSpPr>
      <dsp:spPr>
        <a:xfrm>
          <a:off x="2008951" y="961245"/>
          <a:ext cx="1859998" cy="223199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Describe the advantages and disadvantages of partitioning and replication </a:t>
          </a:r>
        </a:p>
      </dsp:txBody>
      <dsp:txXfrm>
        <a:off x="2008951" y="1854044"/>
        <a:ext cx="1859998" cy="1339198"/>
      </dsp:txXfrm>
    </dsp:sp>
    <dsp:sp modelId="{F557A98C-BC05-4CCB-899F-4727F5AA9179}">
      <dsp:nvSpPr>
        <dsp:cNvPr id="0" name=""/>
        <dsp:cNvSpPr/>
      </dsp:nvSpPr>
      <dsp:spPr>
        <a:xfrm>
          <a:off x="2008951"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02</a:t>
          </a:r>
        </a:p>
      </dsp:txBody>
      <dsp:txXfrm>
        <a:off x="2008951" y="961245"/>
        <a:ext cx="1859998" cy="892799"/>
      </dsp:txXfrm>
    </dsp:sp>
    <dsp:sp modelId="{C8F6A2A0-C0B7-44D0-824D-855465E075E4}">
      <dsp:nvSpPr>
        <dsp:cNvPr id="0" name=""/>
        <dsp:cNvSpPr/>
      </dsp:nvSpPr>
      <dsp:spPr>
        <a:xfrm>
          <a:off x="4017749" y="961245"/>
          <a:ext cx="1859998" cy="223199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Describe the strengths and weaknesses of distributed database  architectures</a:t>
          </a:r>
        </a:p>
      </dsp:txBody>
      <dsp:txXfrm>
        <a:off x="4017749" y="1854044"/>
        <a:ext cx="1859998" cy="1339198"/>
      </dsp:txXfrm>
    </dsp:sp>
    <dsp:sp modelId="{3DE13045-5582-4EB8-8004-556EEE3E0714}">
      <dsp:nvSpPr>
        <dsp:cNvPr id="0" name=""/>
        <dsp:cNvSpPr/>
      </dsp:nvSpPr>
      <dsp:spPr>
        <a:xfrm>
          <a:off x="4017749"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03</a:t>
          </a:r>
        </a:p>
      </dsp:txBody>
      <dsp:txXfrm>
        <a:off x="4017749" y="961245"/>
        <a:ext cx="1859998" cy="892799"/>
      </dsp:txXfrm>
    </dsp:sp>
    <dsp:sp modelId="{DCBBA638-A070-412C-86FD-A7B64AEBDD1B}">
      <dsp:nvSpPr>
        <dsp:cNvPr id="0" name=""/>
        <dsp:cNvSpPr/>
      </dsp:nvSpPr>
      <dsp:spPr>
        <a:xfrm>
          <a:off x="6026547" y="961245"/>
          <a:ext cx="1859998" cy="223199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726" tIns="0" rIns="183726" bIns="330200" numCol="1" spcCol="1270" anchor="t" anchorCtr="0">
          <a:noAutofit/>
        </a:bodyPr>
        <a:lstStyle/>
        <a:p>
          <a:pPr marL="0" lvl="0" indent="0" algn="l" defTabSz="622300">
            <a:lnSpc>
              <a:spcPct val="90000"/>
            </a:lnSpc>
            <a:spcBef>
              <a:spcPct val="0"/>
            </a:spcBef>
            <a:spcAft>
              <a:spcPct val="35000"/>
            </a:spcAft>
            <a:buNone/>
          </a:pPr>
          <a:r>
            <a:rPr lang="en-US" sz="1400" kern="1200" dirty="0"/>
            <a:t>Explain how consistency and conflicts are handled in leaderless systems</a:t>
          </a:r>
        </a:p>
      </dsp:txBody>
      <dsp:txXfrm>
        <a:off x="6026547" y="1854044"/>
        <a:ext cx="1859998" cy="1339198"/>
      </dsp:txXfrm>
    </dsp:sp>
    <dsp:sp modelId="{844C3187-8BA6-43B8-94BF-1E4D982CEFB5}">
      <dsp:nvSpPr>
        <dsp:cNvPr id="0" name=""/>
        <dsp:cNvSpPr/>
      </dsp:nvSpPr>
      <dsp:spPr>
        <a:xfrm>
          <a:off x="6026547" y="961245"/>
          <a:ext cx="1859998" cy="8927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3726" tIns="165100" rIns="183726" bIns="165100" numCol="1" spcCol="1270" anchor="ctr" anchorCtr="0">
          <a:noAutofit/>
        </a:bodyPr>
        <a:lstStyle/>
        <a:p>
          <a:pPr marL="0" lvl="0" indent="0" algn="l" defTabSz="1778000">
            <a:lnSpc>
              <a:spcPct val="90000"/>
            </a:lnSpc>
            <a:spcBef>
              <a:spcPct val="0"/>
            </a:spcBef>
            <a:spcAft>
              <a:spcPct val="35000"/>
            </a:spcAft>
            <a:buNone/>
          </a:pPr>
          <a:r>
            <a:rPr lang="en-US" sz="4000" kern="1200"/>
            <a:t>04</a:t>
          </a:r>
        </a:p>
      </dsp:txBody>
      <dsp:txXfrm>
        <a:off x="6026547" y="961245"/>
        <a:ext cx="1859998" cy="892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EF1A7-4C19-4F8B-A24E-2B79373151CF}">
      <dsp:nvSpPr>
        <dsp:cNvPr id="0" name=""/>
        <dsp:cNvSpPr/>
      </dsp:nvSpPr>
      <dsp:spPr>
        <a:xfrm>
          <a:off x="0" y="78612"/>
          <a:ext cx="4885203" cy="1846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No 100% message delivery guarantee</a:t>
          </a:r>
        </a:p>
      </dsp:txBody>
      <dsp:txXfrm>
        <a:off x="90116" y="168728"/>
        <a:ext cx="4704971" cy="1665808"/>
      </dsp:txXfrm>
    </dsp:sp>
    <dsp:sp modelId="{B6BDC1F4-738D-45DC-BCA1-E983D2F84B0F}">
      <dsp:nvSpPr>
        <dsp:cNvPr id="0" name=""/>
        <dsp:cNvSpPr/>
      </dsp:nvSpPr>
      <dsp:spPr>
        <a:xfrm>
          <a:off x="0" y="2019692"/>
          <a:ext cx="4885203" cy="18460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It can be proven that this is impossible to solve</a:t>
          </a:r>
        </a:p>
      </dsp:txBody>
      <dsp:txXfrm>
        <a:off x="90116" y="2109808"/>
        <a:ext cx="4704971" cy="1665808"/>
      </dsp:txXfrm>
    </dsp:sp>
    <dsp:sp modelId="{B74024D9-90FA-4575-A91B-4F93473E78FE}">
      <dsp:nvSpPr>
        <dsp:cNvPr id="0" name=""/>
        <dsp:cNvSpPr/>
      </dsp:nvSpPr>
      <dsp:spPr>
        <a:xfrm>
          <a:off x="0" y="3960773"/>
          <a:ext cx="4885203" cy="18460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Ways to make the chance of failure to achieve consensus very small?</a:t>
          </a:r>
        </a:p>
      </dsp:txBody>
      <dsp:txXfrm>
        <a:off x="90116" y="4050889"/>
        <a:ext cx="4704971" cy="1665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56DF5-362A-4190-B468-F4D859C2210C}">
      <dsp:nvSpPr>
        <dsp:cNvPr id="0" name=""/>
        <dsp:cNvSpPr/>
      </dsp:nvSpPr>
      <dsp:spPr>
        <a:xfrm>
          <a:off x="0" y="707092"/>
          <a:ext cx="78867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C15436-C644-4C51-82B0-3C652BAACF19}">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0B5B07-F3D4-494D-BB21-E9A040BE8272}">
      <dsp:nvSpPr>
        <dsp:cNvPr id="0" name=""/>
        <dsp:cNvSpPr/>
      </dsp:nvSpPr>
      <dsp:spPr>
        <a:xfrm>
          <a:off x="1507738" y="707092"/>
          <a:ext cx="3549015"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90000"/>
            </a:lnSpc>
            <a:spcBef>
              <a:spcPct val="0"/>
            </a:spcBef>
            <a:spcAft>
              <a:spcPct val="35000"/>
            </a:spcAft>
            <a:buNone/>
          </a:pPr>
          <a:r>
            <a:rPr lang="en-US" sz="1800" kern="1200" dirty="0"/>
            <a:t>Advantage – can write to any node</a:t>
          </a:r>
        </a:p>
      </dsp:txBody>
      <dsp:txXfrm>
        <a:off x="1507738" y="707092"/>
        <a:ext cx="3549015" cy="1305401"/>
      </dsp:txXfrm>
    </dsp:sp>
    <dsp:sp modelId="{0244934E-15B0-4336-86A9-2B243AD03091}">
      <dsp:nvSpPr>
        <dsp:cNvPr id="0" name=""/>
        <dsp:cNvSpPr/>
      </dsp:nvSpPr>
      <dsp:spPr>
        <a:xfrm>
          <a:off x="5056753" y="707092"/>
          <a:ext cx="2829946"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22300">
            <a:lnSpc>
              <a:spcPct val="90000"/>
            </a:lnSpc>
            <a:spcBef>
              <a:spcPct val="0"/>
            </a:spcBef>
            <a:spcAft>
              <a:spcPct val="35000"/>
            </a:spcAft>
            <a:buNone/>
          </a:pPr>
          <a:r>
            <a:rPr lang="en-US" sz="1400" kern="1200"/>
            <a:t>Improved write throughput</a:t>
          </a:r>
        </a:p>
      </dsp:txBody>
      <dsp:txXfrm>
        <a:off x="5056753" y="707092"/>
        <a:ext cx="2829946" cy="1305401"/>
      </dsp:txXfrm>
    </dsp:sp>
    <dsp:sp modelId="{FDF56F8D-1E54-4705-B6C4-1045D22DA82D}">
      <dsp:nvSpPr>
        <dsp:cNvPr id="0" name=""/>
        <dsp:cNvSpPr/>
      </dsp:nvSpPr>
      <dsp:spPr>
        <a:xfrm>
          <a:off x="0" y="2338844"/>
          <a:ext cx="78867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F8C99-0188-42C2-93D8-4DD9E4D36319}">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3C3CB3-9275-4F0B-9759-DEF9DEB92896}">
      <dsp:nvSpPr>
        <dsp:cNvPr id="0" name=""/>
        <dsp:cNvSpPr/>
      </dsp:nvSpPr>
      <dsp:spPr>
        <a:xfrm>
          <a:off x="1507738" y="2338844"/>
          <a:ext cx="3549015"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00100">
            <a:lnSpc>
              <a:spcPct val="90000"/>
            </a:lnSpc>
            <a:spcBef>
              <a:spcPct val="0"/>
            </a:spcBef>
            <a:spcAft>
              <a:spcPct val="35000"/>
            </a:spcAft>
            <a:buNone/>
          </a:pPr>
          <a:r>
            <a:rPr lang="en-US" sz="1800" kern="1200" dirty="0"/>
            <a:t>How do we keep all copies the same if multiple clients write to same object on different replicas?</a:t>
          </a:r>
        </a:p>
      </dsp:txBody>
      <dsp:txXfrm>
        <a:off x="1507738" y="2338844"/>
        <a:ext cx="3549015" cy="1305401"/>
      </dsp:txXfrm>
    </dsp:sp>
    <dsp:sp modelId="{CA04A5EF-C74B-4D3E-8C12-0D862DE4FD6B}">
      <dsp:nvSpPr>
        <dsp:cNvPr id="0" name=""/>
        <dsp:cNvSpPr/>
      </dsp:nvSpPr>
      <dsp:spPr>
        <a:xfrm>
          <a:off x="5056753" y="2338844"/>
          <a:ext cx="2829946"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622300">
            <a:lnSpc>
              <a:spcPct val="90000"/>
            </a:lnSpc>
            <a:spcBef>
              <a:spcPct val="0"/>
            </a:spcBef>
            <a:spcAft>
              <a:spcPct val="35000"/>
            </a:spcAft>
            <a:buNone/>
          </a:pPr>
          <a:r>
            <a:rPr lang="en-US" sz="1400" kern="1200"/>
            <a:t>This brings us to replica consistency …</a:t>
          </a:r>
        </a:p>
      </dsp:txBody>
      <dsp:txXfrm>
        <a:off x="5056753" y="2338844"/>
        <a:ext cx="2829946"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7F04-AC1F-4EC8-B3FA-1C274EC08C35}">
      <dsp:nvSpPr>
        <dsp:cNvPr id="0" name=""/>
        <dsp:cNvSpPr/>
      </dsp:nvSpPr>
      <dsp:spPr>
        <a:xfrm>
          <a:off x="1180121" y="753239"/>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6988DA-A501-4922-80A5-E260D7B980DF}">
      <dsp:nvSpPr>
        <dsp:cNvPr id="0" name=""/>
        <dsp:cNvSpPr/>
      </dsp:nvSpPr>
      <dsp:spPr>
        <a:xfrm>
          <a:off x="2351" y="2156905"/>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dirty="0"/>
            <a:t>Promotes availability over consistency</a:t>
          </a:r>
        </a:p>
      </dsp:txBody>
      <dsp:txXfrm>
        <a:off x="2351" y="2156905"/>
        <a:ext cx="3623906" cy="543585"/>
      </dsp:txXfrm>
    </dsp:sp>
    <dsp:sp modelId="{94140A12-67CE-483F-9A0D-DEB1CC38A8F6}">
      <dsp:nvSpPr>
        <dsp:cNvPr id="0" name=""/>
        <dsp:cNvSpPr/>
      </dsp:nvSpPr>
      <dsp:spPr>
        <a:xfrm>
          <a:off x="2351" y="2763420"/>
          <a:ext cx="3623906" cy="1136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Optimistic</a:t>
          </a:r>
        </a:p>
        <a:p>
          <a:pPr marL="0" lvl="0" indent="0" algn="ctr" defTabSz="622300">
            <a:lnSpc>
              <a:spcPct val="90000"/>
            </a:lnSpc>
            <a:spcBef>
              <a:spcPct val="0"/>
            </a:spcBef>
            <a:spcAft>
              <a:spcPct val="35000"/>
            </a:spcAft>
            <a:buNone/>
          </a:pPr>
          <a:r>
            <a:rPr lang="en-US" sz="1400" kern="1200" dirty="0"/>
            <a:t>Consistency achieved with some latency (eventually)</a:t>
          </a:r>
        </a:p>
      </dsp:txBody>
      <dsp:txXfrm>
        <a:off x="2351" y="2763420"/>
        <a:ext cx="3623906" cy="1136302"/>
      </dsp:txXfrm>
    </dsp:sp>
    <dsp:sp modelId="{C1DF5059-57CF-4903-806F-35006CF52F24}">
      <dsp:nvSpPr>
        <dsp:cNvPr id="0" name=""/>
        <dsp:cNvSpPr/>
      </dsp:nvSpPr>
      <dsp:spPr>
        <a:xfrm>
          <a:off x="5438211" y="753239"/>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9739E0-76C3-4E96-AB24-8A4BE447F729}">
      <dsp:nvSpPr>
        <dsp:cNvPr id="0" name=""/>
        <dsp:cNvSpPr/>
      </dsp:nvSpPr>
      <dsp:spPr>
        <a:xfrm>
          <a:off x="4260441" y="2156905"/>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Availability achieved through partitioning and replication </a:t>
          </a:r>
        </a:p>
      </dsp:txBody>
      <dsp:txXfrm>
        <a:off x="4260441" y="2156905"/>
        <a:ext cx="3623906" cy="543585"/>
      </dsp:txXfrm>
    </dsp:sp>
    <dsp:sp modelId="{C210CF26-B095-42D1-9E8F-B66018903122}">
      <dsp:nvSpPr>
        <dsp:cNvPr id="0" name=""/>
        <dsp:cNvSpPr/>
      </dsp:nvSpPr>
      <dsp:spPr>
        <a:xfrm>
          <a:off x="4260441" y="2763420"/>
          <a:ext cx="3623906" cy="1136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Requires successful write to one or more replicas</a:t>
          </a:r>
        </a:p>
        <a:p>
          <a:pPr marL="0" lvl="0" indent="0" algn="ctr" defTabSz="622300">
            <a:lnSpc>
              <a:spcPct val="90000"/>
            </a:lnSpc>
            <a:spcBef>
              <a:spcPct val="0"/>
            </a:spcBef>
            <a:spcAft>
              <a:spcPct val="35000"/>
            </a:spcAft>
            <a:buNone/>
          </a:pPr>
          <a:r>
            <a:rPr lang="en-US" sz="1400" kern="1200"/>
            <a:t>Consistency achieved through background mechanisms</a:t>
          </a:r>
        </a:p>
        <a:p>
          <a:pPr marL="0" lvl="0" indent="0" algn="ctr" defTabSz="622300">
            <a:lnSpc>
              <a:spcPct val="90000"/>
            </a:lnSpc>
            <a:spcBef>
              <a:spcPct val="0"/>
            </a:spcBef>
            <a:spcAft>
              <a:spcPct val="35000"/>
            </a:spcAft>
            <a:buNone/>
          </a:pPr>
          <a:r>
            <a:rPr lang="en-US" sz="1400" kern="1200"/>
            <a:t>Latency for achieving consistency affected by number of replicas</a:t>
          </a:r>
        </a:p>
      </dsp:txBody>
      <dsp:txXfrm>
        <a:off x="4260441" y="2763420"/>
        <a:ext cx="3623906" cy="1136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903A6-C14F-48E9-95AD-A74B5639A676}">
      <dsp:nvSpPr>
        <dsp:cNvPr id="0" name=""/>
        <dsp:cNvSpPr/>
      </dsp:nvSpPr>
      <dsp:spPr>
        <a:xfrm>
          <a:off x="0" y="4597"/>
          <a:ext cx="48852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43D00-DD0E-460B-A2E2-4B5A7C2F7597}">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DE489-7B60-4B81-A3FD-F36856A43F82}">
      <dsp:nvSpPr>
        <dsp:cNvPr id="0" name=""/>
        <dsp:cNvSpPr/>
      </dsp:nvSpPr>
      <dsp:spPr>
        <a:xfrm>
          <a:off x="1131174" y="459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Relational databases scale best vertically and suited to business data</a:t>
          </a:r>
        </a:p>
      </dsp:txBody>
      <dsp:txXfrm>
        <a:off x="1131174" y="4597"/>
        <a:ext cx="3754028" cy="979371"/>
      </dsp:txXfrm>
    </dsp:sp>
    <dsp:sp modelId="{0B37AD4A-0F5E-4CFB-B549-0AB49D3544D6}">
      <dsp:nvSpPr>
        <dsp:cNvPr id="0" name=""/>
        <dsp:cNvSpPr/>
      </dsp:nvSpPr>
      <dsp:spPr>
        <a:xfrm>
          <a:off x="0" y="1228812"/>
          <a:ext cx="48852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B173DD-BCEF-4528-8C79-852F7E42F8C3}">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A791DD-49E8-45F8-B282-58A3231406F8}">
      <dsp:nvSpPr>
        <dsp:cNvPr id="0" name=""/>
        <dsp:cNvSpPr/>
      </dsp:nvSpPr>
      <dsp:spPr>
        <a:xfrm>
          <a:off x="1131174" y="1228812"/>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Different applications can tolerate weaker guarantees and need massive scalability</a:t>
          </a:r>
        </a:p>
      </dsp:txBody>
      <dsp:txXfrm>
        <a:off x="1131174" y="1228812"/>
        <a:ext cx="3754028" cy="979371"/>
      </dsp:txXfrm>
    </dsp:sp>
    <dsp:sp modelId="{330EC473-7B56-46AF-A3C8-2B86F15A3819}">
      <dsp:nvSpPr>
        <dsp:cNvPr id="0" name=""/>
        <dsp:cNvSpPr/>
      </dsp:nvSpPr>
      <dsp:spPr>
        <a:xfrm>
          <a:off x="0" y="2453027"/>
          <a:ext cx="48852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53EF3F-789E-4DF6-B1F5-50F946AB42C6}">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C5A790-46CB-48F9-9D0F-F9FADFAC162A}">
      <dsp:nvSpPr>
        <dsp:cNvPr id="0" name=""/>
        <dsp:cNvSpPr/>
      </dsp:nvSpPr>
      <dsp:spPr>
        <a:xfrm>
          <a:off x="1131174" y="2453027"/>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NoSQL databases based on leader-follower and leaderless architectures</a:t>
          </a:r>
        </a:p>
      </dsp:txBody>
      <dsp:txXfrm>
        <a:off x="1131174" y="2453027"/>
        <a:ext cx="3754028" cy="979371"/>
      </dsp:txXfrm>
    </dsp:sp>
    <dsp:sp modelId="{6BE9EA97-B071-47CC-9C00-40529C921D4E}">
      <dsp:nvSpPr>
        <dsp:cNvPr id="0" name=""/>
        <dsp:cNvSpPr/>
      </dsp:nvSpPr>
      <dsp:spPr>
        <a:xfrm>
          <a:off x="0" y="3677241"/>
          <a:ext cx="48852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29114-DB90-4C0E-B38A-C88835B9ABB0}">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BF5A9F-1419-4763-9E2D-691200665CC9}">
      <dsp:nvSpPr>
        <dsp:cNvPr id="0" name=""/>
        <dsp:cNvSpPr/>
      </dsp:nvSpPr>
      <dsp:spPr>
        <a:xfrm>
          <a:off x="981088" y="3720079"/>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Eventual consistency is achievable in leaderless systems using quorums (as long as everything behaves!)</a:t>
          </a:r>
        </a:p>
      </dsp:txBody>
      <dsp:txXfrm>
        <a:off x="981088" y="3720079"/>
        <a:ext cx="3754028" cy="979371"/>
      </dsp:txXfrm>
    </dsp:sp>
    <dsp:sp modelId="{D1488313-CF16-4295-A1EA-B10BA7E9FC93}">
      <dsp:nvSpPr>
        <dsp:cNvPr id="0" name=""/>
        <dsp:cNvSpPr/>
      </dsp:nvSpPr>
      <dsp:spPr>
        <a:xfrm>
          <a:off x="0" y="4901456"/>
          <a:ext cx="48852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917ED-2735-4599-B7F3-7EF2C5CD5661}">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566EC-EC3B-4C9B-9519-2046C896F59F}">
      <dsp:nvSpPr>
        <dsp:cNvPr id="0" name=""/>
        <dsp:cNvSpPr/>
      </dsp:nvSpPr>
      <dsp:spPr>
        <a:xfrm>
          <a:off x="1131174" y="4901456"/>
          <a:ext cx="3754028"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00100">
            <a:lnSpc>
              <a:spcPct val="90000"/>
            </a:lnSpc>
            <a:spcBef>
              <a:spcPct val="0"/>
            </a:spcBef>
            <a:spcAft>
              <a:spcPct val="35000"/>
            </a:spcAft>
            <a:buNone/>
          </a:pPr>
          <a:r>
            <a:rPr lang="en-US" sz="1800" kern="1200" dirty="0"/>
            <a:t>Conflict resolution possible in leaderless systems </a:t>
          </a:r>
          <a:r>
            <a:rPr lang="en-US" sz="1800" kern="1200"/>
            <a:t>using versioning</a:t>
          </a:r>
          <a:endParaRPr lang="en-US" sz="1800" kern="1200" dirty="0"/>
        </a:p>
      </dsp:txBody>
      <dsp:txXfrm>
        <a:off x="1131174" y="4901456"/>
        <a:ext cx="3754028" cy="97937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03893B-421A-4A04-9F35-5273B42A224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DDDACE0F-217D-4AF1-9DCA-B740A2321BD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5773267B-E27B-4C0D-B400-9CF659FA1B88}" type="datetimeFigureOut">
              <a:rPr lang="en-US"/>
              <a:pPr>
                <a:defRPr/>
              </a:pPr>
              <a:t>9/30/2019</a:t>
            </a:fld>
            <a:endParaRPr lang="en-US"/>
          </a:p>
        </p:txBody>
      </p:sp>
      <p:sp>
        <p:nvSpPr>
          <p:cNvPr id="4" name="Footer Placeholder 3">
            <a:extLst>
              <a:ext uri="{FF2B5EF4-FFF2-40B4-BE49-F238E27FC236}">
                <a16:creationId xmlns:a16="http://schemas.microsoft.com/office/drawing/2014/main" id="{685EE01F-0659-4F71-94B9-8C1E28748922}"/>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CDB8A6CF-45A0-48E0-9708-2402AD47908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EA36E2A0-A9CF-4920-B2DA-82971CA92FBD}"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7CE1DC-FD20-49F0-8B08-B407F54CA8D6}"/>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25866AE1-EAB5-43D4-9236-F4EC37E2E900}"/>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7B33157A-48FA-4E19-AD03-14216793254E}" type="datetimeFigureOut">
              <a:rPr lang="en-US"/>
              <a:pPr>
                <a:defRPr/>
              </a:pPr>
              <a:t>9/30/2019</a:t>
            </a:fld>
            <a:endParaRPr lang="en-US"/>
          </a:p>
        </p:txBody>
      </p:sp>
      <p:sp>
        <p:nvSpPr>
          <p:cNvPr id="4" name="Slide Image Placeholder 3">
            <a:extLst>
              <a:ext uri="{FF2B5EF4-FFF2-40B4-BE49-F238E27FC236}">
                <a16:creationId xmlns:a16="http://schemas.microsoft.com/office/drawing/2014/main" id="{FD1DF649-4BA3-49D6-BE61-929E54DDC837}"/>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4C8B297-F7E6-4CC6-B60F-6C216873BEA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F7E8B7B-B942-4AC4-9ADC-A7B94EBBD654}"/>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6594FA3A-8971-4379-AEEB-A5278DAD49E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0"/>
                <a:cs typeface="Arial" charset="0"/>
              </a:defRPr>
            </a:lvl1pPr>
          </a:lstStyle>
          <a:p>
            <a:pPr>
              <a:defRPr/>
            </a:pPr>
            <a:fld id="{92CADFD8-E3F1-42A1-9A8D-3A8704EC88D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ndex.php?title=Bully_algorithm&amp;action=edit&amp;section=6"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allthingsdistributed.com/2008/12/eventually_consistent.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07AE47C3-0C31-4B6E-AEE4-390CBCECE3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1ABA684A-84A3-4A92-A0A5-C846C879D1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59AEBE11-E3F9-476C-8DCE-CDFC27287D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1672BB8-8605-4167-84B8-2BF3C9592150}" type="slidenum">
              <a:rPr lang="en-US" altLang="en-US" smtClean="0">
                <a:cs typeface="Arial" panose="020B0604020202020204" pitchFamily="34" charset="0"/>
              </a:rPr>
              <a:pPr>
                <a:spcBef>
                  <a:spcPct val="0"/>
                </a:spcBef>
              </a:pPr>
              <a:t>1</a:t>
            </a:fld>
            <a:endParaRPr lang="en-US" altLang="en-US">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Hinted handoff                                        Whenever a node becomes unresponsive or down for a certain period of time, all the write requests to that node will fail. Cassandra keeps a copy of the partitions that were supposed to be written to the unresponsive node within a local hints table. The hints are stored for a certain configurable period of time. When the downed node comes up and starts gossiping with the rest of the nodes in the cluster, the hints are replayed to the downed node, and data is back in sync between all the replica </a:t>
            </a:r>
            <a:r>
              <a:rPr lang="en-US" dirty="0" err="1"/>
              <a:t>nodes.The</a:t>
            </a:r>
            <a:r>
              <a:rPr lang="en-US" dirty="0"/>
              <a:t> coordinator node will eventually evict hints if the downed node doesn't come back up within the eviction period. The coordinator also stops storing hints related to a downed node if it is down for a configurable period of time.</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51</a:t>
            </a:fld>
            <a:endParaRPr lang="en-US"/>
          </a:p>
        </p:txBody>
      </p:sp>
    </p:spTree>
    <p:extLst>
      <p:ext uri="{BB962C8B-B14F-4D97-AF65-F5344CB8AC3E}">
        <p14:creationId xmlns:p14="http://schemas.microsoft.com/office/powerpoint/2010/main" val="151277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1 – who knows!!</a:t>
            </a:r>
          </a:p>
          <a:p>
            <a:r>
              <a:rPr lang="en-US" dirty="0"/>
              <a:t>Case 2 – RYOW can be violated</a:t>
            </a:r>
          </a:p>
          <a:p>
            <a:r>
              <a:rPr lang="en-US" dirty="0"/>
              <a:t>Case 3 – sloppy quorums violate RYOW as strict quorum not </a:t>
            </a:r>
            <a:r>
              <a:rPr lang="en-US" dirty="0" err="1"/>
              <a:t>acheived</a:t>
            </a:r>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60</a:t>
            </a:fld>
            <a:endParaRPr lang="en-US"/>
          </a:p>
        </p:txBody>
      </p:sp>
    </p:spTree>
    <p:extLst>
      <p:ext uri="{BB962C8B-B14F-4D97-AF65-F5344CB8AC3E}">
        <p14:creationId xmlns:p14="http://schemas.microsoft.com/office/powerpoint/2010/main" val="3192853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100" dirty="0"/>
              <a:t>If N=5, R=5, W=1, what is effect? – consistent slow reads, fast writes</a:t>
            </a:r>
          </a:p>
          <a:p>
            <a:pPr lvl="1"/>
            <a:r>
              <a:rPr lang="en-US" sz="2100" dirty="0"/>
              <a:t>If N=5, R=1, W=5, what is effect? – consistent reads, slow writes</a:t>
            </a:r>
          </a:p>
          <a:p>
            <a:pPr lvl="1"/>
            <a:r>
              <a:rPr lang="en-US" sz="2100" dirty="0"/>
              <a:t>If N=5, R=1, W=5, and one replica is down, what is effect? – write unavailable</a:t>
            </a:r>
          </a:p>
          <a:p>
            <a:pPr lvl="1"/>
            <a:r>
              <a:rPr lang="en-US" sz="2100" dirty="0"/>
              <a:t>If N=5, R=2, W=1, what is effect? – stale reads</a:t>
            </a:r>
          </a:p>
          <a:p>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61</a:t>
            </a:fld>
            <a:endParaRPr lang="en-US"/>
          </a:p>
        </p:txBody>
      </p:sp>
    </p:spTree>
    <p:extLst>
      <p:ext uri="{BB962C8B-B14F-4D97-AF65-F5344CB8AC3E}">
        <p14:creationId xmlns:p14="http://schemas.microsoft.com/office/powerpoint/2010/main" val="2857763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feature in most leaderless DBs</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62</a:t>
            </a:fld>
            <a:endParaRPr lang="en-US"/>
          </a:p>
        </p:txBody>
      </p:sp>
    </p:spTree>
    <p:extLst>
      <p:ext uri="{BB962C8B-B14F-4D97-AF65-F5344CB8AC3E}">
        <p14:creationId xmlns:p14="http://schemas.microsoft.com/office/powerpoint/2010/main" val="1102646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Permanently inconsistent values</a:t>
            </a:r>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64</a:t>
            </a:fld>
            <a:endParaRPr lang="en-US"/>
          </a:p>
        </p:txBody>
      </p:sp>
    </p:spTree>
    <p:extLst>
      <p:ext uri="{BB962C8B-B14F-4D97-AF65-F5344CB8AC3E}">
        <p14:creationId xmlns:p14="http://schemas.microsoft.com/office/powerpoint/2010/main" val="1496418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mn-cs"/>
              </a:rPr>
              <a:t>Without vector clocks, Cassandra can’t safely </a:t>
            </a:r>
            <a:r>
              <a:rPr lang="en-US" sz="1200" b="0" i="1" kern="1200" dirty="0">
                <a:solidFill>
                  <a:schemeClr val="tx1"/>
                </a:solidFill>
                <a:effectLst/>
                <a:latin typeface="+mn-lt"/>
                <a:ea typeface="ＭＳ Ｐゴシック" charset="0"/>
                <a:cs typeface="+mn-cs"/>
              </a:rPr>
              <a:t>change</a:t>
            </a:r>
            <a:r>
              <a:rPr lang="en-US" sz="1200" b="0" i="0" kern="1200" dirty="0">
                <a:solidFill>
                  <a:schemeClr val="tx1"/>
                </a:solidFill>
                <a:effectLst/>
                <a:latin typeface="+mn-lt"/>
                <a:ea typeface="ＭＳ Ｐゴシック" charset="0"/>
                <a:cs typeface="+mn-cs"/>
              </a:rPr>
              <a:t> a cell–but writing immutable data </a:t>
            </a:r>
            <a:r>
              <a:rPr lang="en-US" sz="1200" b="0" i="1" kern="1200" dirty="0">
                <a:solidFill>
                  <a:schemeClr val="tx1"/>
                </a:solidFill>
                <a:effectLst/>
                <a:latin typeface="+mn-lt"/>
                <a:ea typeface="ＭＳ Ｐゴシック" charset="0"/>
                <a:cs typeface="+mn-cs"/>
              </a:rPr>
              <a:t>is</a:t>
            </a:r>
            <a:r>
              <a:rPr lang="en-US" sz="1200" b="0" i="0" kern="1200" dirty="0">
                <a:solidFill>
                  <a:schemeClr val="tx1"/>
                </a:solidFill>
                <a:effectLst/>
                <a:latin typeface="+mn-lt"/>
                <a:ea typeface="ＭＳ Ｐゴシック" charset="0"/>
                <a:cs typeface="+mn-cs"/>
              </a:rPr>
              <a:t> safe. Consequently, Cassandra has evolved around those constraints, allowing you to efficiently journal thousands of cells to a single row, and to retrieve them in sorted order. Instead of modifying a cell, you write each distinct change to its own UUID-keyed cell. Then, at read time, you read all the cells back and apply a merge function to obtain a result.</a:t>
            </a:r>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67</a:t>
            </a:fld>
            <a:endParaRPr lang="en-US"/>
          </a:p>
        </p:txBody>
      </p:sp>
    </p:spTree>
    <p:extLst>
      <p:ext uri="{BB962C8B-B14F-4D97-AF65-F5344CB8AC3E}">
        <p14:creationId xmlns:p14="http://schemas.microsoft.com/office/powerpoint/2010/main" val="2496725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73</a:t>
            </a:fld>
            <a:endParaRPr lang="en-US"/>
          </a:p>
        </p:txBody>
      </p:sp>
    </p:spTree>
    <p:extLst>
      <p:ext uri="{BB962C8B-B14F-4D97-AF65-F5344CB8AC3E}">
        <p14:creationId xmlns:p14="http://schemas.microsoft.com/office/powerpoint/2010/main" val="357797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ＭＳ Ｐゴシック" charset="0"/>
                <a:cs typeface="+mn-cs"/>
              </a:rPr>
              <a:t>NUMA</a:t>
            </a:r>
            <a:r>
              <a:rPr lang="en-US" sz="1200" b="0" i="0" kern="1200" dirty="0">
                <a:solidFill>
                  <a:schemeClr val="tx1"/>
                </a:solidFill>
                <a:effectLst/>
                <a:latin typeface="+mn-lt"/>
                <a:ea typeface="ＭＳ Ｐゴシック" charset="0"/>
                <a:cs typeface="+mn-cs"/>
              </a:rPr>
              <a:t> (non-uniform memory access) is a method of configuring a cluster of microprocessor in a multiprocessing system so that they can share memory locally, improving performance and the ability of the system to be expanded. </a:t>
            </a:r>
            <a:r>
              <a:rPr lang="en-US" sz="1200" b="1" i="0" kern="1200" dirty="0">
                <a:solidFill>
                  <a:schemeClr val="tx1"/>
                </a:solidFill>
                <a:effectLst/>
                <a:latin typeface="+mn-lt"/>
                <a:ea typeface="ＭＳ Ｐゴシック" charset="0"/>
                <a:cs typeface="+mn-cs"/>
              </a:rPr>
              <a:t>NUMA</a:t>
            </a:r>
            <a:r>
              <a:rPr lang="en-US" sz="1200" b="0" i="0" kern="1200" dirty="0">
                <a:solidFill>
                  <a:schemeClr val="tx1"/>
                </a:solidFill>
                <a:effectLst/>
                <a:latin typeface="+mn-lt"/>
                <a:ea typeface="ＭＳ Ｐゴシック" charset="0"/>
                <a:cs typeface="+mn-cs"/>
              </a:rPr>
              <a:t> is used in a symmetric multiprocessing ( SMP ) system.</a:t>
            </a:r>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7</a:t>
            </a:fld>
            <a:endParaRPr lang="en-US"/>
          </a:p>
        </p:txBody>
      </p:sp>
    </p:spTree>
    <p:extLst>
      <p:ext uri="{BB962C8B-B14F-4D97-AF65-F5344CB8AC3E}">
        <p14:creationId xmlns:p14="http://schemas.microsoft.com/office/powerpoint/2010/main" val="2808610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Big Data – Architectures and Technology</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
        <p:nvSpPr>
          <p:cNvPr id="8" name="Slide Image Placeholder 7"/>
          <p:cNvSpPr>
            <a:spLocks noGrp="1" noRot="1" noChangeAspect="1"/>
          </p:cNvSpPr>
          <p:nvPr>
            <p:ph type="sldImg"/>
          </p:nvPr>
        </p:nvSpPr>
        <p:spPr>
          <a:xfrm>
            <a:off x="1412875" y="1162050"/>
            <a:ext cx="4181475" cy="3135313"/>
          </a:xfrm>
        </p:spPr>
      </p:sp>
      <p:sp>
        <p:nvSpPr>
          <p:cNvPr id="9" name="Notes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43352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3510592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350807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r>
              <a:rPr lang="en-US" dirty="0"/>
              <a:t>CouchBase - Elasticity (Zynga</a:t>
            </a:r>
            <a:r>
              <a:rPr lang="en-US" baseline="0" dirty="0"/>
              <a:t> where a game takes off with no warning)</a:t>
            </a:r>
          </a:p>
          <a:p>
            <a:r>
              <a:rPr lang="en-US" baseline="0" dirty="0"/>
              <a:t>Cassandra – Facebook Inbox search (inverted indexes)</a:t>
            </a:r>
          </a:p>
          <a:p>
            <a:r>
              <a:rPr lang="en-US" dirty="0"/>
              <a:t>MongoDB – DoubleClick add serving.</a:t>
            </a:r>
          </a:p>
          <a:p>
            <a:r>
              <a:rPr lang="en-US" dirty="0"/>
              <a:t>Riak</a:t>
            </a:r>
            <a:r>
              <a:rPr lang="en-US" baseline="0" dirty="0"/>
              <a:t> – key-value store for CRM application</a:t>
            </a:r>
          </a:p>
          <a:p>
            <a:r>
              <a:rPr lang="en-US" baseline="0" dirty="0"/>
              <a:t>Neo4J – Building CMS for Swedish military.</a:t>
            </a:r>
            <a:endParaRPr lang="en-US" dirty="0"/>
          </a:p>
        </p:txBody>
      </p:sp>
      <p:sp>
        <p:nvSpPr>
          <p:cNvPr id="4" name="Header Placeholder 3"/>
          <p:cNvSpPr>
            <a:spLocks noGrp="1"/>
          </p:cNvSpPr>
          <p:nvPr>
            <p:ph type="hdr" sz="quarter" idx="10"/>
          </p:nvPr>
        </p:nvSpPr>
        <p:spPr>
          <a:xfrm>
            <a:off x="579124" y="298805"/>
            <a:ext cx="2731983" cy="469774"/>
          </a:xfrm>
          <a:prstGeom prst="rect">
            <a:avLst/>
          </a:prstGeom>
        </p:spPr>
        <p:txBody>
          <a:bodyPr/>
          <a:lstStyle/>
          <a:p>
            <a:r>
              <a:rPr lang="en-US" dirty="0"/>
              <a:t>Presentation (Full Color)</a:t>
            </a:r>
          </a:p>
          <a:p>
            <a:r>
              <a:rPr lang="en-US" dirty="0"/>
              <a:t>Author, Date</a:t>
            </a:r>
          </a:p>
        </p:txBody>
      </p:sp>
      <p:sp>
        <p:nvSpPr>
          <p:cNvPr id="5" name="Date Placeholder 4"/>
          <p:cNvSpPr>
            <a:spLocks noGrp="1"/>
          </p:cNvSpPr>
          <p:nvPr>
            <p:ph type="dt" idx="11"/>
          </p:nvPr>
        </p:nvSpPr>
        <p:spPr>
          <a:xfrm>
            <a:off x="3773123" y="298805"/>
            <a:ext cx="2731984" cy="469774"/>
          </a:xfrm>
          <a:prstGeom prst="rect">
            <a:avLst/>
          </a:prstGeom>
        </p:spPr>
        <p:txBody>
          <a:bodyPr/>
          <a:lstStyle/>
          <a:p>
            <a:pPr>
              <a:defRPr/>
            </a:pPr>
            <a:fld id="{573DA2A3-D64E-46D6-929B-B97736D1915B}" type="datetime1">
              <a:rPr lang="en-US" smtClean="0"/>
              <a:pPr>
                <a:defRPr/>
              </a:pPr>
              <a:t>9/30/2019</a:t>
            </a:fld>
            <a:endParaRPr lang="en-US" dirty="0"/>
          </a:p>
        </p:txBody>
      </p:sp>
    </p:spTree>
    <p:extLst>
      <p:ext uri="{BB962C8B-B14F-4D97-AF65-F5344CB8AC3E}">
        <p14:creationId xmlns:p14="http://schemas.microsoft.com/office/powerpoint/2010/main" val="2478021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1162050"/>
            <a:ext cx="4181475" cy="3135313"/>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Big Data – </a:t>
            </a:r>
          </a:p>
          <a:p>
            <a:r>
              <a:rPr lang="en-US"/>
              <a:t>Architectures and Technologies</a:t>
            </a:r>
            <a:endParaRPr lang="en-US" dirty="0"/>
          </a:p>
        </p:txBody>
      </p:sp>
      <p:sp>
        <p:nvSpPr>
          <p:cNvPr id="5" name="Date Placeholder 4"/>
          <p:cNvSpPr>
            <a:spLocks noGrp="1"/>
          </p:cNvSpPr>
          <p:nvPr>
            <p:ph type="dt" idx="11"/>
          </p:nvPr>
        </p:nvSpPr>
        <p:spPr/>
        <p:txBody>
          <a:bodyPr/>
          <a:lstStyle/>
          <a:p>
            <a:r>
              <a:rPr lang="en-US"/>
              <a:t>SATURN 2014</a:t>
            </a:r>
            <a:endParaRPr lang="en-US" dirty="0"/>
          </a:p>
        </p:txBody>
      </p:sp>
    </p:spTree>
    <p:extLst>
      <p:ext uri="{BB962C8B-B14F-4D97-AF65-F5344CB8AC3E}">
        <p14:creationId xmlns:p14="http://schemas.microsoft.com/office/powerpoint/2010/main" val="2424356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 bandwidth utilization</a:t>
            </a:r>
            <a:r>
              <a:rPr lang="en-US" dirty="0"/>
              <a:t>[</a:t>
            </a:r>
            <a:r>
              <a:rPr lang="en-US" dirty="0">
                <a:hlinkClick r:id="rId3" tooltip="Edit section: Network bandwidth utilization"/>
              </a:rPr>
              <a:t>edit</a:t>
            </a:r>
            <a:r>
              <a:rPr lang="en-US" dirty="0"/>
              <a:t>]</a:t>
            </a:r>
            <a:endParaRPr lang="en-US" b="1" dirty="0"/>
          </a:p>
          <a:p>
            <a:r>
              <a:rPr lang="en-US" dirty="0"/>
              <a:t>Assuming that the bully algorithm messages are of a fixed (known, invariant) sizes, the most number of messages are exchanged in the group when the process with the lowest id initiates an election. This process sends (N-1) Election messages, the next higher id sends (N-2) messages, and so on, resulting in {\</a:t>
            </a:r>
            <a:r>
              <a:rPr lang="en-US" dirty="0" err="1"/>
              <a:t>displaystyle</a:t>
            </a:r>
            <a:r>
              <a:rPr lang="en-US" dirty="0"/>
              <a:t> \Theta \left(N^{2}\right)} election messages. There are also the {\</a:t>
            </a:r>
            <a:r>
              <a:rPr lang="en-US" dirty="0" err="1"/>
              <a:t>displaystyle</a:t>
            </a:r>
            <a:r>
              <a:rPr lang="en-US" dirty="0"/>
              <a:t> \Theta \left(N^{2}\right)} Alive messages, and {\</a:t>
            </a:r>
            <a:r>
              <a:rPr lang="en-US" dirty="0" err="1"/>
              <a:t>displaystyle</a:t>
            </a:r>
            <a:r>
              <a:rPr lang="en-US" dirty="0"/>
              <a:t> \Theta \left(N\right)} </a:t>
            </a:r>
            <a:r>
              <a:rPr lang="en-US" dirty="0" err="1"/>
              <a:t>co-ordinator</a:t>
            </a:r>
            <a:r>
              <a:rPr lang="en-US" dirty="0"/>
              <a:t> messages, thus making the overall number messages exchanged in the worst case be {\</a:t>
            </a:r>
            <a:r>
              <a:rPr lang="en-US" dirty="0" err="1"/>
              <a:t>displaystyle</a:t>
            </a:r>
            <a:r>
              <a:rPr lang="en-US" dirty="0"/>
              <a:t> \Theta \left(N^{2}\right)}.</a:t>
            </a:r>
          </a:p>
          <a:p>
            <a:endParaRPr lang="en-US" dirty="0"/>
          </a:p>
        </p:txBody>
      </p:sp>
      <p:sp>
        <p:nvSpPr>
          <p:cNvPr id="4" name="Slide Number Placeholder 3"/>
          <p:cNvSpPr>
            <a:spLocks noGrp="1"/>
          </p:cNvSpPr>
          <p:nvPr>
            <p:ph type="sldNum" sz="quarter" idx="5"/>
          </p:nvPr>
        </p:nvSpPr>
        <p:spPr/>
        <p:txBody>
          <a:bodyPr/>
          <a:lstStyle/>
          <a:p>
            <a:pPr>
              <a:defRPr/>
            </a:pPr>
            <a:fld id="{92CADFD8-E3F1-42A1-9A8D-3A8704EC88D9}" type="slidenum">
              <a:rPr lang="en-US" smtClean="0"/>
              <a:pPr>
                <a:defRPr/>
              </a:pPr>
              <a:t>40</a:t>
            </a:fld>
            <a:endParaRPr lang="en-US"/>
          </a:p>
        </p:txBody>
      </p:sp>
    </p:spTree>
    <p:extLst>
      <p:ext uri="{BB962C8B-B14F-4D97-AF65-F5344CB8AC3E}">
        <p14:creationId xmlns:p14="http://schemas.microsoft.com/office/powerpoint/2010/main" val="563452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lnSpcReduction="10000"/>
          </a:bodyPr>
          <a:lstStyle/>
          <a:p>
            <a:r>
              <a:rPr lang="en-US" b="1" dirty="0"/>
              <a:t>Basically Available: </a:t>
            </a:r>
            <a:r>
              <a:rPr lang="en-US" dirty="0"/>
              <a:t>This constraint states that the system does guarantee the availability of the data as regards CAP Theorem; there will be a response to any request. But, that response could still be ‘failure’ to obtain the requested data or the data may be in an inconsistent or changing state, much like waiting for a check to clear in your bank account.</a:t>
            </a:r>
          </a:p>
          <a:p>
            <a:r>
              <a:rPr lang="en-US" b="1" dirty="0"/>
              <a:t>Soft state: </a:t>
            </a:r>
            <a:r>
              <a:rPr lang="en-US" dirty="0"/>
              <a:t>The state of the system could change over time, so even during times without input there may be changes going on due to ‘eventual consistency,’ thus the state of the system is always ‘soft.’</a:t>
            </a:r>
          </a:p>
          <a:p>
            <a:r>
              <a:rPr lang="en-US" b="1" dirty="0"/>
              <a:t>Eventual consistency:</a:t>
            </a:r>
            <a:r>
              <a:rPr lang="en-US" dirty="0"/>
              <a:t> The system will </a:t>
            </a:r>
            <a:r>
              <a:rPr lang="en-US" i="1" dirty="0"/>
              <a:t>eventually</a:t>
            </a:r>
            <a:r>
              <a:rPr lang="en-US" dirty="0"/>
              <a:t> become consistent once it stops receiving input. The data will propagate to everywhere it should sooner or later, but the system will continue to receive input and is not checking the consistency of every transaction before it moves onto the next one. Werner Vogel’s article </a:t>
            </a:r>
            <a:r>
              <a:rPr lang="en-US" dirty="0">
                <a:hlinkClick r:id="rId3"/>
              </a:rPr>
              <a:t>“Eventually Consistent – Revisited”</a:t>
            </a:r>
            <a:r>
              <a:rPr lang="en-US" dirty="0"/>
              <a:t> covers this topic is much greater detail.</a:t>
            </a:r>
          </a:p>
          <a:p>
            <a:endParaRPr lang="en-US" dirty="0"/>
          </a:p>
          <a:p>
            <a:r>
              <a:rPr lang="en-US" dirty="0"/>
              <a:t>If we consider this from the user's perspective, however, this lag may not be relevant or even known. Neither the receiving user nor the sending user may know when the asset arrived. If the lag between sending and receiving is a few seconds, it will be invisible or certainly tolerable to users who are directly communicating about the asset transfer. In this situation the system behavior is considered consistent and acceptable to the users, even though we are relying upon soft state and eventual consistency in the implementation.</a:t>
            </a:r>
          </a:p>
          <a:p>
            <a:endParaRPr lang="en-US" dirty="0"/>
          </a:p>
        </p:txBody>
      </p:sp>
      <p:sp>
        <p:nvSpPr>
          <p:cNvPr id="4" name="Header Placeholder 3"/>
          <p:cNvSpPr>
            <a:spLocks noGrp="1"/>
          </p:cNvSpPr>
          <p:nvPr>
            <p:ph type="hdr" sz="quarter" idx="10"/>
          </p:nvPr>
        </p:nvSpPr>
        <p:spPr>
          <a:xfrm>
            <a:off x="566791" y="294006"/>
            <a:ext cx="2673803" cy="462231"/>
          </a:xfrm>
          <a:prstGeom prst="rect">
            <a:avLst/>
          </a:prstGeom>
        </p:spPr>
        <p:txBody>
          <a:bodyPr/>
          <a:lstStyle/>
          <a:p>
            <a:r>
              <a:rPr lang="en-US" dirty="0"/>
              <a:t>Author</a:t>
            </a:r>
          </a:p>
          <a:p>
            <a:r>
              <a:rPr lang="en-US" dirty="0"/>
              <a:t>Program</a:t>
            </a:r>
          </a:p>
        </p:txBody>
      </p:sp>
      <p:sp>
        <p:nvSpPr>
          <p:cNvPr id="5" name="Date Placeholder 4"/>
          <p:cNvSpPr>
            <a:spLocks noGrp="1"/>
          </p:cNvSpPr>
          <p:nvPr>
            <p:ph type="dt" idx="11"/>
          </p:nvPr>
        </p:nvSpPr>
        <p:spPr>
          <a:xfrm>
            <a:off x="3692771" y="294006"/>
            <a:ext cx="2673804" cy="462231"/>
          </a:xfrm>
          <a:prstGeom prst="rect">
            <a:avLst/>
          </a:prstGeom>
        </p:spPr>
        <p:txBody>
          <a:bodyPr/>
          <a:lstStyle/>
          <a:p>
            <a:fld id="{454AB770-A45E-4881-B684-B36680350C26}" type="datetime1">
              <a:rPr lang="en-US" smtClean="0"/>
              <a:pPr/>
              <a:t>9/30/2019</a:t>
            </a:fld>
            <a:endParaRPr lang="en-US" dirty="0"/>
          </a:p>
        </p:txBody>
      </p:sp>
    </p:spTree>
    <p:extLst>
      <p:ext uri="{BB962C8B-B14F-4D97-AF65-F5344CB8AC3E}">
        <p14:creationId xmlns:p14="http://schemas.microsoft.com/office/powerpoint/2010/main" val="3507378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7B7D-FE29-4DE6-9A5C-77E31C4F6B57}"/>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127AAB41-B33C-4EC4-A70D-CBE605BFD704}"/>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08736A48-9FF1-49CB-B8DE-F4BD4F3C942E}"/>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D2648D7-0BB6-482D-9871-1905E6BFB153}" type="datetime1">
              <a:rPr lang="en-US"/>
              <a:pPr>
                <a:defRPr/>
              </a:pPr>
              <a:t>9/30/2019</a:t>
            </a:fld>
            <a:endParaRPr lang="en-US"/>
          </a:p>
        </p:txBody>
      </p:sp>
      <p:sp>
        <p:nvSpPr>
          <p:cNvPr id="5" name="Footer Placeholder 4">
            <a:extLst>
              <a:ext uri="{FF2B5EF4-FFF2-40B4-BE49-F238E27FC236}">
                <a16:creationId xmlns:a16="http://schemas.microsoft.com/office/drawing/2014/main" id="{D709845F-B532-40AF-B7D6-D05360B6EAC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3DFF78A-170B-4435-BBC3-2ADA2E91AE7B}"/>
              </a:ext>
            </a:extLst>
          </p:cNvPr>
          <p:cNvSpPr>
            <a:spLocks noGrp="1"/>
          </p:cNvSpPr>
          <p:nvPr>
            <p:ph type="sldNum" sz="quarter" idx="12"/>
          </p:nvPr>
        </p:nvSpPr>
        <p:spPr/>
        <p:txBody>
          <a:bodyPr/>
          <a:lstStyle>
            <a:lvl1pPr>
              <a:defRPr/>
            </a:lvl1pPr>
          </a:lstStyle>
          <a:p>
            <a:pPr>
              <a:defRPr/>
            </a:pPr>
            <a:fld id="{C8F33B8F-49CC-4789-AD43-6021ADB31316}" type="slidenum">
              <a:rPr lang="en-US"/>
              <a:pPr>
                <a:defRPr/>
              </a:pPr>
              <a:t>‹#›</a:t>
            </a:fld>
            <a:endParaRPr lang="en-US"/>
          </a:p>
        </p:txBody>
      </p:sp>
    </p:spTree>
    <p:extLst>
      <p:ext uri="{BB962C8B-B14F-4D97-AF65-F5344CB8AC3E}">
        <p14:creationId xmlns:p14="http://schemas.microsoft.com/office/powerpoint/2010/main" val="3943847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lgn="l">
              <a:defRPr sz="3000">
                <a:solidFill>
                  <a:srgbClr val="CC0000"/>
                </a:solidFill>
                <a:latin typeface="Arial Narrow" panose="020B0606020202030204" pitchFamily="34" charset="0"/>
              </a:defRPr>
            </a:lvl1pPr>
          </a:lstStyle>
          <a:p>
            <a:r>
              <a:rPr lang="en-US" dirty="0"/>
              <a:t>Click to edit Master title style</a:t>
            </a:r>
          </a:p>
        </p:txBody>
      </p:sp>
      <p:sp>
        <p:nvSpPr>
          <p:cNvPr id="3" name="Content Placeholder 2"/>
          <p:cNvSpPr>
            <a:spLocks noGrp="1"/>
          </p:cNvSpPr>
          <p:nvPr>
            <p:ph idx="1"/>
          </p:nvPr>
        </p:nvSpPr>
        <p:spPr>
          <a:xfrm>
            <a:off x="457200" y="1600202"/>
            <a:ext cx="8229600" cy="4525963"/>
          </a:xfrm>
          <a:prstGeom prst="rect">
            <a:avLst/>
          </a:prstGeom>
        </p:spPr>
        <p:txBody>
          <a:bodyPr/>
          <a:lstStyle>
            <a:lvl1pPr>
              <a:defRPr sz="2100">
                <a:latin typeface="Arial Narrow" panose="020B0606020202030204" pitchFamily="34" charset="0"/>
              </a:defRPr>
            </a:lvl1pPr>
            <a:lvl2pPr>
              <a:defRPr sz="1800">
                <a:latin typeface="Arial Narrow" panose="020B0606020202030204" pitchFamily="34" charset="0"/>
              </a:defRPr>
            </a:lvl2pPr>
            <a:lvl3pPr>
              <a:defRPr sz="1500">
                <a:latin typeface="Arial Narrow" panose="020B0606020202030204" pitchFamily="34" charset="0"/>
              </a:defRPr>
            </a:lvl3pPr>
            <a:lvl4pPr>
              <a:defRPr sz="1350">
                <a:latin typeface="Arial Narrow" panose="020B0606020202030204" pitchFamily="34" charset="0"/>
              </a:defRPr>
            </a:lvl4pPr>
            <a:lvl5pPr>
              <a:defRPr sz="1350">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582726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F39A5E13-A312-4167-A13F-2C86E3A77308}"/>
              </a:ext>
            </a:extLst>
          </p:cNvPr>
          <p:cNvSpPr txBox="1">
            <a:spLocks noChangeArrowheads="1"/>
          </p:cNvSpPr>
          <p:nvPr userDrawn="1"/>
        </p:nvSpPr>
        <p:spPr bwMode="auto">
          <a:xfrm>
            <a:off x="228600" y="6513513"/>
            <a:ext cx="1274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Ian Gorton</a:t>
            </a:r>
          </a:p>
        </p:txBody>
      </p:sp>
      <p:sp>
        <p:nvSpPr>
          <p:cNvPr id="5" name="TextBox 7">
            <a:extLst>
              <a:ext uri="{FF2B5EF4-FFF2-40B4-BE49-F238E27FC236}">
                <a16:creationId xmlns:a16="http://schemas.microsoft.com/office/drawing/2014/main" id="{ACE4A906-A01F-41D4-8F14-84E2C7CB7146}"/>
              </a:ext>
            </a:extLst>
          </p:cNvPr>
          <p:cNvSpPr txBox="1">
            <a:spLocks noChangeArrowheads="1"/>
          </p:cNvSpPr>
          <p:nvPr userDrawn="1"/>
        </p:nvSpPr>
        <p:spPr bwMode="auto">
          <a:xfrm>
            <a:off x="96838" y="76200"/>
            <a:ext cx="4852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chemeClr val="bg1"/>
                </a:solidFill>
              </a:rPr>
              <a:t>College of Computer and Information Science</a:t>
            </a:r>
          </a:p>
        </p:txBody>
      </p:sp>
      <p:sp>
        <p:nvSpPr>
          <p:cNvPr id="3074" name="Rectangle 2"/>
          <p:cNvSpPr>
            <a:spLocks noGrp="1" noChangeArrowheads="1"/>
          </p:cNvSpPr>
          <p:nvPr>
            <p:ph type="ctrTitle"/>
          </p:nvPr>
        </p:nvSpPr>
        <p:spPr>
          <a:xfrm>
            <a:off x="457200" y="3429000"/>
            <a:ext cx="8382000" cy="838200"/>
          </a:xfrm>
          <a:prstGeom prst="rect">
            <a:avLst/>
          </a:prstGeom>
        </p:spPr>
        <p:txBody>
          <a:bodyPr/>
          <a:lstStyle>
            <a:lvl1pPr>
              <a:defRPr b="1">
                <a:solidFill>
                  <a:srgbClr val="005481"/>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1371600" y="4343400"/>
            <a:ext cx="6400800" cy="533400"/>
          </a:xfrm>
          <a:prstGeom prst="rect">
            <a:avLst/>
          </a:prstGeom>
        </p:spPr>
        <p:txBody>
          <a:bodyPr/>
          <a:lstStyle>
            <a:lvl1pPr marL="0" indent="0" algn="ctr">
              <a:buFont typeface="Times" charset="0"/>
              <a:buNone/>
              <a:defRPr sz="1875"/>
            </a:lvl1pPr>
          </a:lstStyle>
          <a:p>
            <a:pPr lvl="0"/>
            <a:r>
              <a:rPr lang="en-US" noProof="0"/>
              <a:t>Click to edit Master subtitle style</a:t>
            </a:r>
          </a:p>
        </p:txBody>
      </p:sp>
    </p:spTree>
    <p:extLst>
      <p:ext uri="{BB962C8B-B14F-4D97-AF65-F5344CB8AC3E}">
        <p14:creationId xmlns:p14="http://schemas.microsoft.com/office/powerpoint/2010/main" val="3724093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3FC8-65FD-4A70-9128-FE07745B325F}"/>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05B31B27-2C33-4A25-AF9C-93418F92E952}"/>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E4D58C26-4320-4884-8FFB-0D0B353D4A15}"/>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56608E15-391D-4553-A13B-2D1C0A69DE56}" type="datetime1">
              <a:rPr lang="en-US"/>
              <a:pPr>
                <a:defRPr/>
              </a:pPr>
              <a:t>9/30/2019</a:t>
            </a:fld>
            <a:endParaRPr lang="en-US"/>
          </a:p>
        </p:txBody>
      </p:sp>
      <p:sp>
        <p:nvSpPr>
          <p:cNvPr id="5" name="Footer Placeholder 4">
            <a:extLst>
              <a:ext uri="{FF2B5EF4-FFF2-40B4-BE49-F238E27FC236}">
                <a16:creationId xmlns:a16="http://schemas.microsoft.com/office/drawing/2014/main" id="{8431D171-46F9-4D93-B23E-FADFBC1C70CB}"/>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417B531C-FF04-4475-93F4-8C00CAD47CC9}"/>
              </a:ext>
            </a:extLst>
          </p:cNvPr>
          <p:cNvSpPr>
            <a:spLocks noGrp="1"/>
          </p:cNvSpPr>
          <p:nvPr>
            <p:ph type="sldNum" sz="quarter" idx="12"/>
          </p:nvPr>
        </p:nvSpPr>
        <p:spPr/>
        <p:txBody>
          <a:bodyPr/>
          <a:lstStyle>
            <a:lvl1pPr>
              <a:defRPr/>
            </a:lvl1pPr>
          </a:lstStyle>
          <a:p>
            <a:pPr>
              <a:defRPr/>
            </a:pPr>
            <a:fld id="{C8190814-1089-4806-881E-D905BDB26784}" type="slidenum">
              <a:rPr lang="en-US"/>
              <a:pPr>
                <a:defRPr/>
              </a:pPr>
              <a:t>‹#›</a:t>
            </a:fld>
            <a:endParaRPr lang="en-US"/>
          </a:p>
        </p:txBody>
      </p:sp>
    </p:spTree>
    <p:extLst>
      <p:ext uri="{BB962C8B-B14F-4D97-AF65-F5344CB8AC3E}">
        <p14:creationId xmlns:p14="http://schemas.microsoft.com/office/powerpoint/2010/main" val="3313325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8F699209-649D-4821-BA23-4086D748E042}"/>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9A582FA4-110B-4399-8253-C55FDEA2D917}" type="datetime1">
              <a:rPr lang="en-US"/>
              <a:pPr>
                <a:defRPr/>
              </a:pPr>
              <a:t>9/30/2019</a:t>
            </a:fld>
            <a:endParaRPr lang="en-US"/>
          </a:p>
        </p:txBody>
      </p:sp>
      <p:sp>
        <p:nvSpPr>
          <p:cNvPr id="5" name="Footer Placeholder 4">
            <a:extLst>
              <a:ext uri="{FF2B5EF4-FFF2-40B4-BE49-F238E27FC236}">
                <a16:creationId xmlns:a16="http://schemas.microsoft.com/office/drawing/2014/main" id="{A4E2AE75-43EE-4521-B341-FCF075982256}"/>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D0B0E24C-A36D-47A7-9D1F-55089CCDCB48}"/>
              </a:ext>
            </a:extLst>
          </p:cNvPr>
          <p:cNvSpPr>
            <a:spLocks noGrp="1"/>
          </p:cNvSpPr>
          <p:nvPr>
            <p:ph type="sldNum" sz="quarter" idx="12"/>
          </p:nvPr>
        </p:nvSpPr>
        <p:spPr/>
        <p:txBody>
          <a:bodyPr/>
          <a:lstStyle>
            <a:lvl1pPr>
              <a:defRPr/>
            </a:lvl1pPr>
          </a:lstStyle>
          <a:p>
            <a:pPr>
              <a:defRPr/>
            </a:pPr>
            <a:fld id="{603DC980-301D-4C3C-AC55-0AFC8E7D9EFD}" type="slidenum">
              <a:rPr lang="en-US"/>
              <a:pPr>
                <a:defRPr/>
              </a:pPr>
              <a:t>‹#›</a:t>
            </a:fld>
            <a:endParaRPr lang="en-US"/>
          </a:p>
        </p:txBody>
      </p:sp>
    </p:spTree>
    <p:extLst>
      <p:ext uri="{BB962C8B-B14F-4D97-AF65-F5344CB8AC3E}">
        <p14:creationId xmlns:p14="http://schemas.microsoft.com/office/powerpoint/2010/main" val="1132747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CFDD93D0-7393-4F3E-A2F2-47CB7D336AE5}"/>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0BA7CA23-C064-4B5C-84FB-A86BFC87B3CA}" type="datetime1">
              <a:rPr lang="en-US"/>
              <a:pPr>
                <a:defRPr/>
              </a:pPr>
              <a:t>9/30/2019</a:t>
            </a:fld>
            <a:endParaRPr lang="en-US"/>
          </a:p>
        </p:txBody>
      </p:sp>
      <p:sp>
        <p:nvSpPr>
          <p:cNvPr id="6" name="Footer Placeholder 4">
            <a:extLst>
              <a:ext uri="{FF2B5EF4-FFF2-40B4-BE49-F238E27FC236}">
                <a16:creationId xmlns:a16="http://schemas.microsoft.com/office/drawing/2014/main" id="{8063DFC9-8071-4D7A-BD55-0414481EBB91}"/>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9771430A-4A58-410A-9381-912DE368A33F}"/>
              </a:ext>
            </a:extLst>
          </p:cNvPr>
          <p:cNvSpPr>
            <a:spLocks noGrp="1"/>
          </p:cNvSpPr>
          <p:nvPr>
            <p:ph type="sldNum" sz="quarter" idx="12"/>
          </p:nvPr>
        </p:nvSpPr>
        <p:spPr/>
        <p:txBody>
          <a:bodyPr/>
          <a:lstStyle>
            <a:lvl1pPr>
              <a:defRPr/>
            </a:lvl1pPr>
          </a:lstStyle>
          <a:p>
            <a:pPr>
              <a:defRPr/>
            </a:pPr>
            <a:fld id="{F87E3C29-33DE-4ED1-9F20-16B1F4D70AC3}" type="slidenum">
              <a:rPr lang="en-US"/>
              <a:pPr>
                <a:defRPr/>
              </a:pPr>
              <a:t>‹#›</a:t>
            </a:fld>
            <a:endParaRPr lang="en-US"/>
          </a:p>
        </p:txBody>
      </p:sp>
    </p:spTree>
    <p:extLst>
      <p:ext uri="{BB962C8B-B14F-4D97-AF65-F5344CB8AC3E}">
        <p14:creationId xmlns:p14="http://schemas.microsoft.com/office/powerpoint/2010/main" val="4031553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609A-C81C-4BFB-A08E-7C6D4624BB5C}"/>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8CE08AA7-1F1A-4BB5-9FE6-B3656B17B2E3}"/>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C6E4FC44-687B-40B5-BB63-EAB7919146D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5469259-9B6C-4F7A-BC48-E77699EE059F}" type="datetime1">
              <a:rPr lang="en-US"/>
              <a:pPr>
                <a:defRPr/>
              </a:pPr>
              <a:t>9/30/2019</a:t>
            </a:fld>
            <a:endParaRPr lang="en-US"/>
          </a:p>
        </p:txBody>
      </p:sp>
      <p:sp>
        <p:nvSpPr>
          <p:cNvPr id="5" name="Footer Placeholder 4">
            <a:extLst>
              <a:ext uri="{FF2B5EF4-FFF2-40B4-BE49-F238E27FC236}">
                <a16:creationId xmlns:a16="http://schemas.microsoft.com/office/drawing/2014/main" id="{16C11FF7-4FAC-4D61-A6C1-FFC452C060FB}"/>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A378E560-4E3D-4397-B121-7A95B0A06DA0}"/>
              </a:ext>
            </a:extLst>
          </p:cNvPr>
          <p:cNvSpPr>
            <a:spLocks noGrp="1"/>
          </p:cNvSpPr>
          <p:nvPr>
            <p:ph type="sldNum" sz="quarter" idx="12"/>
          </p:nvPr>
        </p:nvSpPr>
        <p:spPr/>
        <p:txBody>
          <a:bodyPr/>
          <a:lstStyle>
            <a:lvl1pPr>
              <a:defRPr/>
            </a:lvl1pPr>
          </a:lstStyle>
          <a:p>
            <a:pPr>
              <a:defRPr/>
            </a:pPr>
            <a:fld id="{ACAE09CE-9586-4515-A051-5873BD50EEEB}" type="slidenum">
              <a:rPr lang="en-US"/>
              <a:pPr>
                <a:defRPr/>
              </a:pPr>
              <a:t>‹#›</a:t>
            </a:fld>
            <a:endParaRPr lang="en-US"/>
          </a:p>
        </p:txBody>
      </p:sp>
    </p:spTree>
    <p:extLst>
      <p:ext uri="{BB962C8B-B14F-4D97-AF65-F5344CB8AC3E}">
        <p14:creationId xmlns:p14="http://schemas.microsoft.com/office/powerpoint/2010/main" val="1478005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BDD43B9A-06E9-4A7F-AE28-FF09640955DE}"/>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8281D959-BC6F-4EB4-99BC-CC0CE62F0467}" type="datetime1">
              <a:rPr lang="en-US"/>
              <a:pPr>
                <a:defRPr/>
              </a:pPr>
              <a:t>9/30/2019</a:t>
            </a:fld>
            <a:endParaRPr lang="en-US"/>
          </a:p>
        </p:txBody>
      </p:sp>
      <p:sp>
        <p:nvSpPr>
          <p:cNvPr id="5" name="Footer Placeholder 4">
            <a:extLst>
              <a:ext uri="{FF2B5EF4-FFF2-40B4-BE49-F238E27FC236}">
                <a16:creationId xmlns:a16="http://schemas.microsoft.com/office/drawing/2014/main" id="{AD611AAF-0D8E-4F54-B495-06A62184C32E}"/>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975146A2-333A-4450-884A-A984CBC28025}"/>
              </a:ext>
            </a:extLst>
          </p:cNvPr>
          <p:cNvSpPr>
            <a:spLocks noGrp="1"/>
          </p:cNvSpPr>
          <p:nvPr>
            <p:ph type="sldNum" sz="quarter" idx="12"/>
          </p:nvPr>
        </p:nvSpPr>
        <p:spPr/>
        <p:txBody>
          <a:bodyPr/>
          <a:lstStyle>
            <a:lvl1pPr>
              <a:defRPr/>
            </a:lvl1pPr>
          </a:lstStyle>
          <a:p>
            <a:pPr>
              <a:defRPr/>
            </a:pPr>
            <a:fld id="{6E349962-769A-44EA-9740-7D336151EE95}" type="slidenum">
              <a:rPr lang="en-US"/>
              <a:pPr>
                <a:defRPr/>
              </a:pPr>
              <a:t>‹#›</a:t>
            </a:fld>
            <a:endParaRPr lang="en-US"/>
          </a:p>
        </p:txBody>
      </p:sp>
    </p:spTree>
    <p:extLst>
      <p:ext uri="{BB962C8B-B14F-4D97-AF65-F5344CB8AC3E}">
        <p14:creationId xmlns:p14="http://schemas.microsoft.com/office/powerpoint/2010/main" val="916189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77B60127-278C-4B2B-9205-0E7CE775D1CD}"/>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180AF7D2-BB68-4C90-938D-B54308152FA6}" type="datetime1">
              <a:rPr lang="en-US"/>
              <a:pPr>
                <a:defRPr/>
              </a:pPr>
              <a:t>9/30/2019</a:t>
            </a:fld>
            <a:endParaRPr lang="en-US"/>
          </a:p>
        </p:txBody>
      </p:sp>
      <p:sp>
        <p:nvSpPr>
          <p:cNvPr id="6" name="Footer Placeholder 4">
            <a:extLst>
              <a:ext uri="{FF2B5EF4-FFF2-40B4-BE49-F238E27FC236}">
                <a16:creationId xmlns:a16="http://schemas.microsoft.com/office/drawing/2014/main" id="{E44CF683-E323-4C0C-BACD-599B2A356BA4}"/>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7F6D8BED-5411-4D67-948E-7D39E250E3D3}"/>
              </a:ext>
            </a:extLst>
          </p:cNvPr>
          <p:cNvSpPr>
            <a:spLocks noGrp="1"/>
          </p:cNvSpPr>
          <p:nvPr>
            <p:ph type="sldNum" sz="quarter" idx="12"/>
          </p:nvPr>
        </p:nvSpPr>
        <p:spPr/>
        <p:txBody>
          <a:bodyPr/>
          <a:lstStyle>
            <a:lvl1pPr>
              <a:defRPr/>
            </a:lvl1pPr>
          </a:lstStyle>
          <a:p>
            <a:pPr>
              <a:defRPr/>
            </a:pPr>
            <a:fld id="{8EE05C81-785C-47BE-A214-B7F3CD0812A6}" type="slidenum">
              <a:rPr lang="en-US"/>
              <a:pPr>
                <a:defRPr/>
              </a:pPr>
              <a:t>‹#›</a:t>
            </a:fld>
            <a:endParaRPr lang="en-US"/>
          </a:p>
        </p:txBody>
      </p:sp>
    </p:spTree>
    <p:extLst>
      <p:ext uri="{BB962C8B-B14F-4D97-AF65-F5344CB8AC3E}">
        <p14:creationId xmlns:p14="http://schemas.microsoft.com/office/powerpoint/2010/main" val="3017802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BB28-6843-4BB7-9FD8-758A228BF3A2}"/>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99A442E7-CEF0-4418-B9B8-8561DEA45ED9}"/>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87ACB785-E2A2-4E5F-A60A-BA40692FC621}"/>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7FAA287-F1FC-4CEE-B4C0-70F3448AC5A7}" type="datetime1">
              <a:rPr lang="en-US"/>
              <a:pPr>
                <a:defRPr/>
              </a:pPr>
              <a:t>9/30/2019</a:t>
            </a:fld>
            <a:endParaRPr lang="en-US"/>
          </a:p>
        </p:txBody>
      </p:sp>
      <p:sp>
        <p:nvSpPr>
          <p:cNvPr id="5" name="Footer Placeholder 4">
            <a:extLst>
              <a:ext uri="{FF2B5EF4-FFF2-40B4-BE49-F238E27FC236}">
                <a16:creationId xmlns:a16="http://schemas.microsoft.com/office/drawing/2014/main" id="{5AC5F599-4707-4B94-8AE8-AB30346577AC}"/>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A781E236-B680-4069-97B8-1380CB6613CF}"/>
              </a:ext>
            </a:extLst>
          </p:cNvPr>
          <p:cNvSpPr>
            <a:spLocks noGrp="1"/>
          </p:cNvSpPr>
          <p:nvPr>
            <p:ph type="sldNum" sz="quarter" idx="12"/>
          </p:nvPr>
        </p:nvSpPr>
        <p:spPr/>
        <p:txBody>
          <a:bodyPr/>
          <a:lstStyle>
            <a:lvl1pPr>
              <a:defRPr/>
            </a:lvl1pPr>
          </a:lstStyle>
          <a:p>
            <a:pPr>
              <a:defRPr/>
            </a:pPr>
            <a:fld id="{63063D9A-BA5D-4A10-9542-B29FC34AFA98}" type="slidenum">
              <a:rPr lang="en-US"/>
              <a:pPr>
                <a:defRPr/>
              </a:pPr>
              <a:t>‹#›</a:t>
            </a:fld>
            <a:endParaRPr lang="en-US"/>
          </a:p>
        </p:txBody>
      </p:sp>
    </p:spTree>
    <p:extLst>
      <p:ext uri="{BB962C8B-B14F-4D97-AF65-F5344CB8AC3E}">
        <p14:creationId xmlns:p14="http://schemas.microsoft.com/office/powerpoint/2010/main" val="3349741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6BFB9167-360E-438E-B093-6A6DD3B00813}"/>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9366385E-2B59-4A57-935B-26923DF5714B}" type="datetime1">
              <a:rPr lang="en-US"/>
              <a:pPr>
                <a:defRPr/>
              </a:pPr>
              <a:t>9/30/2019</a:t>
            </a:fld>
            <a:endParaRPr lang="en-US"/>
          </a:p>
        </p:txBody>
      </p:sp>
      <p:sp>
        <p:nvSpPr>
          <p:cNvPr id="5" name="Footer Placeholder 4">
            <a:extLst>
              <a:ext uri="{FF2B5EF4-FFF2-40B4-BE49-F238E27FC236}">
                <a16:creationId xmlns:a16="http://schemas.microsoft.com/office/drawing/2014/main" id="{B4926738-5B16-49A4-9F84-3263D4853C2E}"/>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2F927A68-5E76-4EA8-A532-F6DAF8E6B02B}"/>
              </a:ext>
            </a:extLst>
          </p:cNvPr>
          <p:cNvSpPr>
            <a:spLocks noGrp="1"/>
          </p:cNvSpPr>
          <p:nvPr>
            <p:ph type="sldNum" sz="quarter" idx="12"/>
          </p:nvPr>
        </p:nvSpPr>
        <p:spPr/>
        <p:txBody>
          <a:bodyPr/>
          <a:lstStyle>
            <a:lvl1pPr>
              <a:defRPr/>
            </a:lvl1pPr>
          </a:lstStyle>
          <a:p>
            <a:pPr>
              <a:defRPr/>
            </a:pPr>
            <a:fld id="{102D6001-8233-4B36-8B1B-340BD6552132}" type="slidenum">
              <a:rPr lang="en-US"/>
              <a:pPr>
                <a:defRPr/>
              </a:pPr>
              <a:t>‹#›</a:t>
            </a:fld>
            <a:endParaRPr lang="en-US"/>
          </a:p>
        </p:txBody>
      </p:sp>
    </p:spTree>
    <p:extLst>
      <p:ext uri="{BB962C8B-B14F-4D97-AF65-F5344CB8AC3E}">
        <p14:creationId xmlns:p14="http://schemas.microsoft.com/office/powerpoint/2010/main" val="291062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2A43421E-752F-471A-807A-A379194E1CFB}"/>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2848F29-BC33-43C5-9A97-81655C6A53C3}" type="datetime1">
              <a:rPr lang="en-US"/>
              <a:pPr>
                <a:defRPr/>
              </a:pPr>
              <a:t>9/30/2019</a:t>
            </a:fld>
            <a:endParaRPr lang="en-US"/>
          </a:p>
        </p:txBody>
      </p:sp>
      <p:sp>
        <p:nvSpPr>
          <p:cNvPr id="5" name="Footer Placeholder 4">
            <a:extLst>
              <a:ext uri="{FF2B5EF4-FFF2-40B4-BE49-F238E27FC236}">
                <a16:creationId xmlns:a16="http://schemas.microsoft.com/office/drawing/2014/main" id="{55ADDF3D-C4D3-4BDB-80E4-C60CC62FE08A}"/>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BDBA5D7-784E-457F-8AE9-30FEC71CA05E}"/>
              </a:ext>
            </a:extLst>
          </p:cNvPr>
          <p:cNvSpPr>
            <a:spLocks noGrp="1"/>
          </p:cNvSpPr>
          <p:nvPr>
            <p:ph type="sldNum" sz="quarter" idx="12"/>
          </p:nvPr>
        </p:nvSpPr>
        <p:spPr/>
        <p:txBody>
          <a:bodyPr/>
          <a:lstStyle>
            <a:lvl1pPr>
              <a:defRPr/>
            </a:lvl1pPr>
          </a:lstStyle>
          <a:p>
            <a:pPr>
              <a:defRPr/>
            </a:pPr>
            <a:fld id="{32E3A17E-1769-4CBE-B0CA-76C1AD8D0E32}" type="slidenum">
              <a:rPr lang="en-US"/>
              <a:pPr>
                <a:defRPr/>
              </a:pPr>
              <a:t>‹#›</a:t>
            </a:fld>
            <a:endParaRPr lang="en-US"/>
          </a:p>
        </p:txBody>
      </p:sp>
    </p:spTree>
    <p:extLst>
      <p:ext uri="{BB962C8B-B14F-4D97-AF65-F5344CB8AC3E}">
        <p14:creationId xmlns:p14="http://schemas.microsoft.com/office/powerpoint/2010/main" val="3844876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6FEC93BE-7011-4FF5-B39A-07EA9BB440F4}"/>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DA9C6437-7961-4AA2-A4F9-04F7523BDC8D}" type="datetime1">
              <a:rPr lang="en-US"/>
              <a:pPr>
                <a:defRPr/>
              </a:pPr>
              <a:t>9/30/2019</a:t>
            </a:fld>
            <a:endParaRPr lang="en-US"/>
          </a:p>
        </p:txBody>
      </p:sp>
      <p:sp>
        <p:nvSpPr>
          <p:cNvPr id="6" name="Footer Placeholder 4">
            <a:extLst>
              <a:ext uri="{FF2B5EF4-FFF2-40B4-BE49-F238E27FC236}">
                <a16:creationId xmlns:a16="http://schemas.microsoft.com/office/drawing/2014/main" id="{AE38E620-48A8-4C6F-B435-ED8FCED99C35}"/>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2DC657DE-EA26-40A9-BFAE-CBA528712E1A}"/>
              </a:ext>
            </a:extLst>
          </p:cNvPr>
          <p:cNvSpPr>
            <a:spLocks noGrp="1"/>
          </p:cNvSpPr>
          <p:nvPr>
            <p:ph type="sldNum" sz="quarter" idx="12"/>
          </p:nvPr>
        </p:nvSpPr>
        <p:spPr/>
        <p:txBody>
          <a:bodyPr/>
          <a:lstStyle>
            <a:lvl1pPr>
              <a:defRPr/>
            </a:lvl1pPr>
          </a:lstStyle>
          <a:p>
            <a:pPr>
              <a:defRPr/>
            </a:pPr>
            <a:fld id="{A4DF2A2F-5189-4D2F-8CF0-DCBE91452DF7}" type="slidenum">
              <a:rPr lang="en-US"/>
              <a:pPr>
                <a:defRPr/>
              </a:pPr>
              <a:t>‹#›</a:t>
            </a:fld>
            <a:endParaRPr lang="en-US"/>
          </a:p>
        </p:txBody>
      </p:sp>
    </p:spTree>
    <p:extLst>
      <p:ext uri="{BB962C8B-B14F-4D97-AF65-F5344CB8AC3E}">
        <p14:creationId xmlns:p14="http://schemas.microsoft.com/office/powerpoint/2010/main" val="408396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with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78E1-CDAC-49A3-9D36-ABD681DCF890}"/>
              </a:ext>
            </a:extLst>
          </p:cNvPr>
          <p:cNvSpPr txBox="1">
            <a:spLocks noChangeArrowheads="1"/>
          </p:cNvSpPr>
          <p:nvPr userDrawn="1"/>
        </p:nvSpPr>
        <p:spPr bwMode="auto">
          <a:xfrm>
            <a:off x="76200" y="533400"/>
            <a:ext cx="861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solidFill>
                  <a:srgbClr val="C12030"/>
                </a:solidFill>
                <a:latin typeface="Helvetica CE"/>
                <a:ea typeface="Helvetica CE"/>
                <a:cs typeface="Helvetica CE"/>
              </a:rPr>
              <a:t>Headline Lorem Ipsum</a:t>
            </a:r>
            <a:br>
              <a:rPr lang="en-US" altLang="en-US" sz="3600">
                <a:solidFill>
                  <a:srgbClr val="C12030"/>
                </a:solidFill>
                <a:latin typeface="Helvetica CE"/>
                <a:ea typeface="Helvetica CE"/>
                <a:cs typeface="Helvetica CE"/>
              </a:rPr>
            </a:br>
            <a:br>
              <a:rPr lang="en-US" altLang="en-US" sz="3600">
                <a:solidFill>
                  <a:srgbClr val="000000"/>
                </a:solidFill>
                <a:latin typeface="Helvetica CE"/>
                <a:ea typeface="Helvetica CE"/>
                <a:cs typeface="Helvetica CE"/>
              </a:rPr>
            </a:br>
            <a:endParaRPr lang="en-US" altLang="en-US" sz="3600">
              <a:solidFill>
                <a:srgbClr val="C12030"/>
              </a:solidFill>
              <a:latin typeface="Helvetica CE"/>
              <a:ea typeface="Helvetica CE"/>
              <a:cs typeface="Helvetica CE"/>
            </a:endParaRPr>
          </a:p>
        </p:txBody>
      </p:sp>
      <p:sp>
        <p:nvSpPr>
          <p:cNvPr id="3" name="TextBox 7">
            <a:extLst>
              <a:ext uri="{FF2B5EF4-FFF2-40B4-BE49-F238E27FC236}">
                <a16:creationId xmlns:a16="http://schemas.microsoft.com/office/drawing/2014/main" id="{9D5A71DD-0CBF-43A2-B0EE-EC0E5DBE08F4}"/>
              </a:ext>
            </a:extLst>
          </p:cNvPr>
          <p:cNvSpPr txBox="1">
            <a:spLocks noChangeArrowheads="1"/>
          </p:cNvSpPr>
          <p:nvPr userDrawn="1"/>
        </p:nvSpPr>
        <p:spPr bwMode="auto">
          <a:xfrm>
            <a:off x="228600" y="16002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a:solidFill>
                  <a:srgbClr val="000000"/>
                </a:solidFill>
                <a:latin typeface="ITC New Baskerville Roman"/>
                <a:ea typeface="New Baskerville ITC Std"/>
                <a:cs typeface="New Baskerville ITC Std"/>
              </a:rPr>
              <a:t>Body content.</a:t>
            </a:r>
          </a:p>
        </p:txBody>
      </p:sp>
      <p:sp>
        <p:nvSpPr>
          <p:cNvPr id="4" name="Date Placeholder 3">
            <a:extLst>
              <a:ext uri="{FF2B5EF4-FFF2-40B4-BE49-F238E27FC236}">
                <a16:creationId xmlns:a16="http://schemas.microsoft.com/office/drawing/2014/main" id="{22C71106-EB1F-45AB-A588-D3EC5A80F8BC}"/>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D44091F9-AE6E-4E65-AC1E-76DED23E550E}" type="datetime1">
              <a:rPr lang="en-US"/>
              <a:pPr>
                <a:defRPr/>
              </a:pPr>
              <a:t>9/30/2019</a:t>
            </a:fld>
            <a:endParaRPr lang="en-US"/>
          </a:p>
        </p:txBody>
      </p:sp>
      <p:sp>
        <p:nvSpPr>
          <p:cNvPr id="5" name="Footer Placeholder 4">
            <a:extLst>
              <a:ext uri="{FF2B5EF4-FFF2-40B4-BE49-F238E27FC236}">
                <a16:creationId xmlns:a16="http://schemas.microsoft.com/office/drawing/2014/main" id="{A20E5D72-3F4E-4D89-9D84-33CEFD5E6E22}"/>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8A5BB15C-CC1D-4E39-A3BE-0173EE6AC244}"/>
              </a:ext>
            </a:extLst>
          </p:cNvPr>
          <p:cNvSpPr>
            <a:spLocks noGrp="1"/>
          </p:cNvSpPr>
          <p:nvPr>
            <p:ph type="sldNum" sz="quarter" idx="12"/>
          </p:nvPr>
        </p:nvSpPr>
        <p:spPr/>
        <p:txBody>
          <a:bodyPr/>
          <a:lstStyle>
            <a:lvl1pPr>
              <a:defRPr/>
            </a:lvl1pPr>
          </a:lstStyle>
          <a:p>
            <a:pPr>
              <a:defRPr/>
            </a:pPr>
            <a:fld id="{49D8660D-98A0-4E92-BDC6-6C65880DDFA7}" type="slidenum">
              <a:rPr lang="en-US"/>
              <a:pPr>
                <a:defRPr/>
              </a:pPr>
              <a:t>‹#›</a:t>
            </a:fld>
            <a:endParaRPr lang="en-US"/>
          </a:p>
        </p:txBody>
      </p:sp>
    </p:spTree>
    <p:extLst>
      <p:ext uri="{BB962C8B-B14F-4D97-AF65-F5344CB8AC3E}">
        <p14:creationId xmlns:p14="http://schemas.microsoft.com/office/powerpoint/2010/main" val="3630457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R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1371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0" y="533400"/>
            <a:ext cx="8991600" cy="685800"/>
          </a:xfrm>
          <a:prstGeom prst="rect">
            <a:avLst/>
          </a:prstGeom>
        </p:spPr>
        <p:txBody>
          <a:bodyPr anchor="t">
            <a:noAutofit/>
          </a:bodyPr>
          <a:lstStyle>
            <a:lvl1pPr>
              <a:defRPr sz="2600"/>
            </a:lvl1p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4" name="Date Placeholder 3">
            <a:extLst>
              <a:ext uri="{FF2B5EF4-FFF2-40B4-BE49-F238E27FC236}">
                <a16:creationId xmlns:a16="http://schemas.microsoft.com/office/drawing/2014/main" id="{52725296-BC77-4CCF-8B20-DCDFEF07CF1D}"/>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F999C37-C6BB-4487-A0B6-1EAB96C1F332}" type="datetime1">
              <a:rPr lang="en-US"/>
              <a:pPr>
                <a:defRPr/>
              </a:pPr>
              <a:t>9/30/2019</a:t>
            </a:fld>
            <a:endParaRPr lang="en-US"/>
          </a:p>
        </p:txBody>
      </p:sp>
      <p:sp>
        <p:nvSpPr>
          <p:cNvPr id="5" name="Footer Placeholder 4">
            <a:extLst>
              <a:ext uri="{FF2B5EF4-FFF2-40B4-BE49-F238E27FC236}">
                <a16:creationId xmlns:a16="http://schemas.microsoft.com/office/drawing/2014/main" id="{8C8569AC-71F1-4F5F-8F03-F23E8B5F904A}"/>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10BC6726-D9A1-4815-BBD7-AA9CBF205A51}"/>
              </a:ext>
            </a:extLst>
          </p:cNvPr>
          <p:cNvSpPr>
            <a:spLocks noGrp="1"/>
          </p:cNvSpPr>
          <p:nvPr>
            <p:ph type="sldNum" sz="quarter" idx="12"/>
          </p:nvPr>
        </p:nvSpPr>
        <p:spPr/>
        <p:txBody>
          <a:bodyPr/>
          <a:lstStyle>
            <a:lvl1pPr>
              <a:defRPr/>
            </a:lvl1pPr>
          </a:lstStyle>
          <a:p>
            <a:pPr>
              <a:defRPr/>
            </a:pPr>
            <a:fld id="{976B6C67-04F0-4523-BC8D-1FAA5E6C739A}" type="slidenum">
              <a:rPr lang="en-US"/>
              <a:pPr>
                <a:defRPr/>
              </a:pPr>
              <a:t>‹#›</a:t>
            </a:fld>
            <a:endParaRPr lang="en-US"/>
          </a:p>
        </p:txBody>
      </p:sp>
    </p:spTree>
    <p:extLst>
      <p:ext uri="{BB962C8B-B14F-4D97-AF65-F5344CB8AC3E}">
        <p14:creationId xmlns:p14="http://schemas.microsoft.com/office/powerpoint/2010/main" val="3229643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494E65AA-9A5A-4F48-9385-78EAF1541288}"/>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161E8C9-13BE-410C-BEFF-E32B85C11F15}" type="datetime1">
              <a:rPr lang="en-US"/>
              <a:pPr>
                <a:defRPr/>
              </a:pPr>
              <a:t>9/30/2019</a:t>
            </a:fld>
            <a:endParaRPr lang="en-US"/>
          </a:p>
        </p:txBody>
      </p:sp>
      <p:sp>
        <p:nvSpPr>
          <p:cNvPr id="6" name="Footer Placeholder 4">
            <a:extLst>
              <a:ext uri="{FF2B5EF4-FFF2-40B4-BE49-F238E27FC236}">
                <a16:creationId xmlns:a16="http://schemas.microsoft.com/office/drawing/2014/main" id="{A27D650C-7372-4014-BB2F-DDE1A0A47C84}"/>
              </a:ext>
            </a:extLst>
          </p:cNvPr>
          <p:cNvSpPr>
            <a:spLocks noGrp="1"/>
          </p:cNvSpPr>
          <p:nvPr>
            <p:ph type="ftr" sz="quarter" idx="11"/>
          </p:nvPr>
        </p:nvSpPr>
        <p:spPr>
          <a:xfrm>
            <a:off x="3124200" y="6356350"/>
            <a:ext cx="2895600" cy="365125"/>
          </a:xfrm>
          <a:prstGeom prst="rect">
            <a:avLst/>
          </a:prstGeom>
        </p:spPr>
        <p:txBody>
          <a:bodyPr/>
          <a:lstStyle>
            <a:lvl1pPr>
              <a:defRPr>
                <a:solidFill>
                  <a:prstClr val="black">
                    <a:tint val="75000"/>
                  </a:prstClr>
                </a:solidFill>
              </a:defRPr>
            </a:lvl1pPr>
          </a:lstStyle>
          <a:p>
            <a:pPr>
              <a:defRPr/>
            </a:pPr>
            <a:endParaRPr lang="en-US"/>
          </a:p>
        </p:txBody>
      </p:sp>
      <p:sp>
        <p:nvSpPr>
          <p:cNvPr id="7" name="Slide Number Placeholder 5">
            <a:extLst>
              <a:ext uri="{FF2B5EF4-FFF2-40B4-BE49-F238E27FC236}">
                <a16:creationId xmlns:a16="http://schemas.microsoft.com/office/drawing/2014/main" id="{823DBB84-A9DF-4BAE-BF50-3C4E81CE6D87}"/>
              </a:ext>
            </a:extLst>
          </p:cNvPr>
          <p:cNvSpPr>
            <a:spLocks noGrp="1"/>
          </p:cNvSpPr>
          <p:nvPr>
            <p:ph type="sldNum" sz="quarter" idx="12"/>
          </p:nvPr>
        </p:nvSpPr>
        <p:spPr/>
        <p:txBody>
          <a:bodyPr/>
          <a:lstStyle>
            <a:lvl1pPr>
              <a:defRPr/>
            </a:lvl1pPr>
          </a:lstStyle>
          <a:p>
            <a:pPr>
              <a:defRPr/>
            </a:pPr>
            <a:fld id="{EAD98E6A-CD39-4BBC-A4FA-6225476DDD13}" type="slidenum">
              <a:rPr lang="en-US"/>
              <a:pPr>
                <a:defRPr/>
              </a:pPr>
              <a:t>‹#›</a:t>
            </a:fld>
            <a:endParaRPr lang="en-US"/>
          </a:p>
        </p:txBody>
      </p:sp>
    </p:spTree>
    <p:extLst>
      <p:ext uri="{BB962C8B-B14F-4D97-AF65-F5344CB8AC3E}">
        <p14:creationId xmlns:p14="http://schemas.microsoft.com/office/powerpoint/2010/main" val="4018122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91F4-A86B-48DF-BB12-70594B5E6DD4}"/>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84095-6A58-4BD9-87E0-9D859C08A26A}"/>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4E437-AC6B-433A-9F20-4094D16B23D8}"/>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5" name="Footer Placeholder 4">
            <a:extLst>
              <a:ext uri="{FF2B5EF4-FFF2-40B4-BE49-F238E27FC236}">
                <a16:creationId xmlns:a16="http://schemas.microsoft.com/office/drawing/2014/main" id="{BA4FB364-AAB3-49CF-A390-BE183F0AD7EE}"/>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880D761-68B3-416D-AC74-2AE8DDCDA66B}"/>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1825185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6B5C-0F2F-44A3-AB0D-5DD5F9BB5A2D}"/>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779B233-655B-4EF6-9D38-103BEBABC16D}"/>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13370-5118-48FB-8C69-EF5EA7C44D84}"/>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5" name="Footer Placeholder 4">
            <a:extLst>
              <a:ext uri="{FF2B5EF4-FFF2-40B4-BE49-F238E27FC236}">
                <a16:creationId xmlns:a16="http://schemas.microsoft.com/office/drawing/2014/main" id="{EC8A0A41-36E8-4C0C-8F34-67EDE1AF9D1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E5E44DC-0670-48B1-9607-8358C98ED9E6}"/>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806532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30929-77E1-4146-AF7B-0A9E81006F3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C454EF-FEF8-477C-A474-211E3500A732}"/>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003588-5E73-4BC6-93C9-2D02446D3F2B}"/>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5" name="Footer Placeholder 4">
            <a:extLst>
              <a:ext uri="{FF2B5EF4-FFF2-40B4-BE49-F238E27FC236}">
                <a16:creationId xmlns:a16="http://schemas.microsoft.com/office/drawing/2014/main" id="{19FA6656-7417-4723-B6C5-D5AC5C6F259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F94C487-67AA-4E3E-9A17-B7A20409A512}"/>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909523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B694-8435-4ABB-A3C5-69E9B179FD8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D851183-7064-4D09-83E1-F755DA9C3D52}"/>
              </a:ext>
            </a:extLst>
          </p:cNvPr>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BEEA2F-0963-4D2B-883B-965A0C87FDF7}"/>
              </a:ext>
            </a:extLst>
          </p:cNvPr>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506F24-1C87-406F-BECD-42012478B16C}"/>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6" name="Footer Placeholder 5">
            <a:extLst>
              <a:ext uri="{FF2B5EF4-FFF2-40B4-BE49-F238E27FC236}">
                <a16:creationId xmlns:a16="http://schemas.microsoft.com/office/drawing/2014/main" id="{7FA5E51D-F8D4-47C9-A271-AA16D5449AC5}"/>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A1EF08A-4D19-412F-A7F7-70AFF8474376}"/>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659556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83DB-453B-4D89-83D8-FDA2E9BE9575}"/>
              </a:ext>
            </a:extLst>
          </p:cNvPr>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4B9C7C-40F8-4DEC-ACAD-9AF5E7F9C5D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9B9493-94FD-4022-98B5-80C1E6C99308}"/>
              </a:ext>
            </a:extLst>
          </p:cNvPr>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49D229-E570-4415-B722-50AD7C0B709E}"/>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8C6A1-70D7-48C8-8A63-210DC56D388D}"/>
              </a:ext>
            </a:extLst>
          </p:cNvPr>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554EC6-2BD1-457F-AEA1-27F229ACF911}"/>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8" name="Footer Placeholder 7">
            <a:extLst>
              <a:ext uri="{FF2B5EF4-FFF2-40B4-BE49-F238E27FC236}">
                <a16:creationId xmlns:a16="http://schemas.microsoft.com/office/drawing/2014/main" id="{E464B1EB-CC64-41F7-9F2A-32DC091652B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3F7AD9C-FDA6-43BC-9ED5-AF3D43476AE9}"/>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427742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BFFBE-5B2B-441A-8B45-9CA932642FB7}"/>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DF13DFF2-2F4E-4C03-90C5-18FB985ED8F0}"/>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4" name="Footer Placeholder 3">
            <a:extLst>
              <a:ext uri="{FF2B5EF4-FFF2-40B4-BE49-F238E27FC236}">
                <a16:creationId xmlns:a16="http://schemas.microsoft.com/office/drawing/2014/main" id="{9BE96EA9-21A0-43DC-B04B-C797AE13CA7A}"/>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E7728AA-F143-4C04-9DDA-54DBCC8CEEE4}"/>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7450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814BB-5DF1-4DB1-8C07-5B46A3B8C7A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76B33774-5B7F-453A-9227-7BA960AEBF1C}" type="datetime1">
              <a:rPr lang="en-US"/>
              <a:pPr>
                <a:defRPr/>
              </a:pPr>
              <a:t>9/30/2019</a:t>
            </a:fld>
            <a:endParaRPr lang="en-US"/>
          </a:p>
        </p:txBody>
      </p:sp>
      <p:sp>
        <p:nvSpPr>
          <p:cNvPr id="5" name="Footer Placeholder 4">
            <a:extLst>
              <a:ext uri="{FF2B5EF4-FFF2-40B4-BE49-F238E27FC236}">
                <a16:creationId xmlns:a16="http://schemas.microsoft.com/office/drawing/2014/main" id="{FD1C7FD8-42D3-48AD-886B-D4D8D9DEE4AC}"/>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1CF3E09-D310-498F-90D8-7BE3B67ECA2B}"/>
              </a:ext>
            </a:extLst>
          </p:cNvPr>
          <p:cNvSpPr>
            <a:spLocks noGrp="1"/>
          </p:cNvSpPr>
          <p:nvPr>
            <p:ph type="sldNum" sz="quarter" idx="12"/>
          </p:nvPr>
        </p:nvSpPr>
        <p:spPr/>
        <p:txBody>
          <a:bodyPr/>
          <a:lstStyle>
            <a:lvl1pPr>
              <a:defRPr/>
            </a:lvl1pPr>
          </a:lstStyle>
          <a:p>
            <a:pPr>
              <a:defRPr/>
            </a:pPr>
            <a:fld id="{B4045118-6717-46F2-BF57-058C47F04938}" type="slidenum">
              <a:rPr lang="en-US"/>
              <a:pPr>
                <a:defRPr/>
              </a:pPr>
              <a:t>‹#›</a:t>
            </a:fld>
            <a:endParaRPr lang="en-US"/>
          </a:p>
        </p:txBody>
      </p:sp>
    </p:spTree>
    <p:extLst>
      <p:ext uri="{BB962C8B-B14F-4D97-AF65-F5344CB8AC3E}">
        <p14:creationId xmlns:p14="http://schemas.microsoft.com/office/powerpoint/2010/main" val="495803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8EE082-9CE4-4377-9D08-1C2D368BDDAF}"/>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3" name="Footer Placeholder 2">
            <a:extLst>
              <a:ext uri="{FF2B5EF4-FFF2-40B4-BE49-F238E27FC236}">
                <a16:creationId xmlns:a16="http://schemas.microsoft.com/office/drawing/2014/main" id="{0F50D56C-442C-4883-B1E7-B6A27CA566C4}"/>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85706B0-A860-4F37-ABA7-4F060865CCBB}"/>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1589643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CEC9-883B-4FBC-B51C-227A0A318F43}"/>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F93EB9-697D-49CD-83FE-A9F466926947}"/>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407862-1075-47FE-AAE5-7322035A87B5}"/>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6CE30-DE6E-4A23-A59B-B66B4163A048}"/>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6" name="Footer Placeholder 5">
            <a:extLst>
              <a:ext uri="{FF2B5EF4-FFF2-40B4-BE49-F238E27FC236}">
                <a16:creationId xmlns:a16="http://schemas.microsoft.com/office/drawing/2014/main" id="{D3FFC47F-41F2-4CAC-97E5-A72264809EB5}"/>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0A6E6A9-6E00-48F1-AFD0-2CF66EF55690}"/>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2537034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2A5B-6306-4858-B040-E224B88441C2}"/>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AEF0FA-7002-46A6-AB4B-6D5D30109F65}"/>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0B31EB-91B6-4966-8E2D-72D304CD631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955D38-674C-4B37-A377-143B933A6462}"/>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6" name="Footer Placeholder 5">
            <a:extLst>
              <a:ext uri="{FF2B5EF4-FFF2-40B4-BE49-F238E27FC236}">
                <a16:creationId xmlns:a16="http://schemas.microsoft.com/office/drawing/2014/main" id="{1FD10EFA-7655-4A38-B257-B399029F9544}"/>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AA04FDD-05D1-48C1-9F2C-111232E576E3}"/>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2668191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0CFC-299B-4143-9BD9-79D31DB3A811}"/>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A4373C-ECF4-487D-AFD9-F5191E54D19D}"/>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1EDFA-29A9-4098-AAAC-39ECFF874A92}"/>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5" name="Footer Placeholder 4">
            <a:extLst>
              <a:ext uri="{FF2B5EF4-FFF2-40B4-BE49-F238E27FC236}">
                <a16:creationId xmlns:a16="http://schemas.microsoft.com/office/drawing/2014/main" id="{2C0D8D71-1787-45F0-AF16-87293C39A23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5843A84-6FF7-41FE-BA36-967F8F56D724}"/>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21987312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E2CE43-FCC5-43A8-81A9-ADD9987CDD5E}"/>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623DBC-7C65-4662-87E5-DC6515D847D4}"/>
              </a:ext>
            </a:extLst>
          </p:cNvPr>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4CB31-0C64-405E-A7FE-16FFD6D409F1}"/>
              </a:ext>
            </a:extLst>
          </p:cNvPr>
          <p:cNvSpPr>
            <a:spLocks noGrp="1"/>
          </p:cNvSpPr>
          <p:nvPr>
            <p:ph type="dt" sz="half" idx="10"/>
          </p:nvPr>
        </p:nvSpPr>
        <p:spPr>
          <a:xfrm>
            <a:off x="628650" y="6356350"/>
            <a:ext cx="2057400" cy="365125"/>
          </a:xfrm>
          <a:prstGeom prst="rect">
            <a:avLst/>
          </a:prstGeom>
        </p:spPr>
        <p:txBody>
          <a:bodyPr/>
          <a:lstStyle/>
          <a:p>
            <a:fld id="{9EB0381B-887D-4949-A8F8-C62F9FA34F55}" type="datetimeFigureOut">
              <a:rPr lang="en-US" smtClean="0"/>
              <a:t>9/30/2019</a:t>
            </a:fld>
            <a:endParaRPr lang="en-US"/>
          </a:p>
        </p:txBody>
      </p:sp>
      <p:sp>
        <p:nvSpPr>
          <p:cNvPr id="5" name="Footer Placeholder 4">
            <a:extLst>
              <a:ext uri="{FF2B5EF4-FFF2-40B4-BE49-F238E27FC236}">
                <a16:creationId xmlns:a16="http://schemas.microsoft.com/office/drawing/2014/main" id="{30725144-92F2-4784-A686-54B87459622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8C6CFCB-76CA-4794-9E3A-4271D807FDE1}"/>
              </a:ext>
            </a:extLst>
          </p:cNvPr>
          <p:cNvSpPr>
            <a:spLocks noGrp="1"/>
          </p:cNvSpPr>
          <p:nvPr>
            <p:ph type="sldNum" sz="quarter" idx="12"/>
          </p:nvPr>
        </p:nvSpPr>
        <p:spPr>
          <a:xfrm>
            <a:off x="6457950" y="6356350"/>
            <a:ext cx="2057400" cy="365125"/>
          </a:xfrm>
          <a:prstGeom prst="rect">
            <a:avLst/>
          </a:prstGeom>
        </p:spPr>
        <p:txBody>
          <a:bodyPr/>
          <a:lstStyle/>
          <a:p>
            <a:fld id="{1127D890-B980-4D9A-BDEE-7B7063D8A65C}" type="slidenum">
              <a:rPr lang="en-US" smtClean="0"/>
              <a:t>‹#›</a:t>
            </a:fld>
            <a:endParaRPr lang="en-US"/>
          </a:p>
        </p:txBody>
      </p:sp>
    </p:spTree>
    <p:extLst>
      <p:ext uri="{BB962C8B-B14F-4D97-AF65-F5344CB8AC3E}">
        <p14:creationId xmlns:p14="http://schemas.microsoft.com/office/powerpoint/2010/main" val="334851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ctrTitle"/>
          </p:nvPr>
        </p:nvSpPr>
        <p:spPr>
          <a:xfrm>
            <a:off x="228600" y="838201"/>
            <a:ext cx="8458200" cy="762000"/>
          </a:xfrm>
          <a:prstGeom prst="rect">
            <a:avLst/>
          </a:prstGeom>
        </p:spPr>
        <p:txBody>
          <a:bodyPr anchor="t">
            <a:noAutofit/>
          </a:bodyPr>
          <a:lstStyle/>
          <a:p>
            <a:r>
              <a:rPr lang="en-US" dirty="0"/>
              <a:t>Headline </a:t>
            </a:r>
            <a:r>
              <a:rPr lang="en-US" dirty="0" err="1"/>
              <a:t>Lorem</a:t>
            </a:r>
            <a:r>
              <a:rPr lang="en-US" dirty="0"/>
              <a:t> </a:t>
            </a:r>
            <a:r>
              <a:rPr lang="en-US" dirty="0" err="1"/>
              <a:t>Ipsum</a:t>
            </a:r>
            <a:br>
              <a:rPr lang="en-US" dirty="0"/>
            </a:br>
            <a:br>
              <a:rPr lang="en-US" dirty="0"/>
            </a:br>
            <a:endParaRPr lang="en-US" dirty="0"/>
          </a:p>
        </p:txBody>
      </p:sp>
      <p:sp>
        <p:nvSpPr>
          <p:cNvPr id="5" name="Date Placeholder 3">
            <a:extLst>
              <a:ext uri="{FF2B5EF4-FFF2-40B4-BE49-F238E27FC236}">
                <a16:creationId xmlns:a16="http://schemas.microsoft.com/office/drawing/2014/main" id="{562DF18A-86AA-4836-A6E4-C640BE975EC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35412C60-0E67-4ECC-8FC6-161B5F7BF676}" type="datetime1">
              <a:rPr lang="en-US"/>
              <a:pPr>
                <a:defRPr/>
              </a:pPr>
              <a:t>9/30/2019</a:t>
            </a:fld>
            <a:endParaRPr lang="en-US"/>
          </a:p>
        </p:txBody>
      </p:sp>
      <p:sp>
        <p:nvSpPr>
          <p:cNvPr id="6" name="Footer Placeholder 4">
            <a:extLst>
              <a:ext uri="{FF2B5EF4-FFF2-40B4-BE49-F238E27FC236}">
                <a16:creationId xmlns:a16="http://schemas.microsoft.com/office/drawing/2014/main" id="{5D316E47-EB98-4D3F-BD4B-62343D5447F7}"/>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4F8AE0F-6FAA-4D33-B7D1-04948E09250F}"/>
              </a:ext>
            </a:extLst>
          </p:cNvPr>
          <p:cNvSpPr>
            <a:spLocks noGrp="1"/>
          </p:cNvSpPr>
          <p:nvPr>
            <p:ph type="sldNum" sz="quarter" idx="12"/>
          </p:nvPr>
        </p:nvSpPr>
        <p:spPr/>
        <p:txBody>
          <a:bodyPr/>
          <a:lstStyle>
            <a:lvl1pPr>
              <a:defRPr/>
            </a:lvl1pPr>
          </a:lstStyle>
          <a:p>
            <a:pPr>
              <a:defRPr/>
            </a:pPr>
            <a:fld id="{48FFAD5D-76B9-48AB-8333-E78AA3D77B6B}" type="slidenum">
              <a:rPr lang="en-US"/>
              <a:pPr>
                <a:defRPr/>
              </a:pPr>
              <a:t>‹#›</a:t>
            </a:fld>
            <a:endParaRPr lang="en-US"/>
          </a:p>
        </p:txBody>
      </p:sp>
    </p:spTree>
    <p:extLst>
      <p:ext uri="{BB962C8B-B14F-4D97-AF65-F5344CB8AC3E}">
        <p14:creationId xmlns:p14="http://schemas.microsoft.com/office/powerpoint/2010/main" val="102393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452D639-2701-47AB-9C7A-91595811EFDC}"/>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6023C1A3-8FFE-4AD1-92C1-EEA97A486A42}" type="datetime1">
              <a:rPr lang="en-US"/>
              <a:pPr>
                <a:defRPr/>
              </a:pPr>
              <a:t>9/30/2019</a:t>
            </a:fld>
            <a:endParaRPr lang="en-US"/>
          </a:p>
        </p:txBody>
      </p:sp>
      <p:sp>
        <p:nvSpPr>
          <p:cNvPr id="8" name="Footer Placeholder 4">
            <a:extLst>
              <a:ext uri="{FF2B5EF4-FFF2-40B4-BE49-F238E27FC236}">
                <a16:creationId xmlns:a16="http://schemas.microsoft.com/office/drawing/2014/main" id="{810FD3A9-9FF3-4247-AA14-7FA150CCB8C3}"/>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4E2407A-986F-4CA0-9548-9055DFB394FD}"/>
              </a:ext>
            </a:extLst>
          </p:cNvPr>
          <p:cNvSpPr>
            <a:spLocks noGrp="1"/>
          </p:cNvSpPr>
          <p:nvPr>
            <p:ph type="sldNum" sz="quarter" idx="12"/>
          </p:nvPr>
        </p:nvSpPr>
        <p:spPr/>
        <p:txBody>
          <a:bodyPr/>
          <a:lstStyle>
            <a:lvl1pPr>
              <a:defRPr/>
            </a:lvl1pPr>
          </a:lstStyle>
          <a:p>
            <a:pPr>
              <a:defRPr/>
            </a:pPr>
            <a:fld id="{5335406E-A29F-4BA2-95A3-B6E2C7E53F20}" type="slidenum">
              <a:rPr lang="en-US"/>
              <a:pPr>
                <a:defRPr/>
              </a:pPr>
              <a:t>‹#›</a:t>
            </a:fld>
            <a:endParaRPr lang="en-US"/>
          </a:p>
        </p:txBody>
      </p:sp>
    </p:spTree>
    <p:extLst>
      <p:ext uri="{BB962C8B-B14F-4D97-AF65-F5344CB8AC3E}">
        <p14:creationId xmlns:p14="http://schemas.microsoft.com/office/powerpoint/2010/main" val="410046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a:prstGeom prst="rect">
            <a:avLst/>
          </a:prstGeom>
        </p:spPr>
        <p:txBody>
          <a:bodyPr>
            <a:normAutofit/>
          </a:bodyPr>
          <a:lstStyle>
            <a:lvl1pPr>
              <a:defRPr sz="3200"/>
            </a:lvl1pPr>
          </a:lstStyle>
          <a:p>
            <a:r>
              <a:rPr lang="en-US" dirty="0"/>
              <a:t>Click to edit Master title style</a:t>
            </a:r>
          </a:p>
        </p:txBody>
      </p:sp>
      <p:sp>
        <p:nvSpPr>
          <p:cNvPr id="3" name="Date Placeholder 3">
            <a:extLst>
              <a:ext uri="{FF2B5EF4-FFF2-40B4-BE49-F238E27FC236}">
                <a16:creationId xmlns:a16="http://schemas.microsoft.com/office/drawing/2014/main" id="{CCCEC94E-FDA2-42C7-94DC-F8947C935AEA}"/>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C3C63FAD-C6B8-484E-B923-831634C8DD49}" type="datetime1">
              <a:rPr lang="en-US"/>
              <a:pPr>
                <a:defRPr/>
              </a:pPr>
              <a:t>9/30/2019</a:t>
            </a:fld>
            <a:endParaRPr lang="en-US"/>
          </a:p>
        </p:txBody>
      </p:sp>
      <p:sp>
        <p:nvSpPr>
          <p:cNvPr id="4" name="Footer Placeholder 4">
            <a:extLst>
              <a:ext uri="{FF2B5EF4-FFF2-40B4-BE49-F238E27FC236}">
                <a16:creationId xmlns:a16="http://schemas.microsoft.com/office/drawing/2014/main" id="{1512A9BC-B5AE-4573-8AEF-806539F10DC3}"/>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612F5D5-D1E9-49B1-8D36-9E8C559014F2}"/>
              </a:ext>
            </a:extLst>
          </p:cNvPr>
          <p:cNvSpPr>
            <a:spLocks noGrp="1"/>
          </p:cNvSpPr>
          <p:nvPr>
            <p:ph type="sldNum" sz="quarter" idx="12"/>
          </p:nvPr>
        </p:nvSpPr>
        <p:spPr/>
        <p:txBody>
          <a:bodyPr/>
          <a:lstStyle>
            <a:lvl1pPr>
              <a:defRPr/>
            </a:lvl1pPr>
          </a:lstStyle>
          <a:p>
            <a:pPr>
              <a:defRPr/>
            </a:pPr>
            <a:fld id="{A5A88E24-B5EC-449E-8642-DD62D3770A44}" type="slidenum">
              <a:rPr lang="en-US"/>
              <a:pPr>
                <a:defRPr/>
              </a:pPr>
              <a:t>‹#›</a:t>
            </a:fld>
            <a:endParaRPr lang="en-US"/>
          </a:p>
        </p:txBody>
      </p:sp>
    </p:spTree>
    <p:extLst>
      <p:ext uri="{BB962C8B-B14F-4D97-AF65-F5344CB8AC3E}">
        <p14:creationId xmlns:p14="http://schemas.microsoft.com/office/powerpoint/2010/main" val="183187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2A799CE-42E9-4F0F-A43C-80C0F6AFF847}"/>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9E4266F-56FE-4911-BFF6-C8B05AC01454}" type="datetime1">
              <a:rPr lang="en-US"/>
              <a:pPr>
                <a:defRPr/>
              </a:pPr>
              <a:t>9/30/2019</a:t>
            </a:fld>
            <a:endParaRPr lang="en-US"/>
          </a:p>
        </p:txBody>
      </p:sp>
      <p:sp>
        <p:nvSpPr>
          <p:cNvPr id="3" name="Footer Placeholder 4">
            <a:extLst>
              <a:ext uri="{FF2B5EF4-FFF2-40B4-BE49-F238E27FC236}">
                <a16:creationId xmlns:a16="http://schemas.microsoft.com/office/drawing/2014/main" id="{9ECA378A-7FEE-4E65-9C6B-49EECB60CA3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08E90BC-9339-435B-8056-CFBD899E215B}"/>
              </a:ext>
            </a:extLst>
          </p:cNvPr>
          <p:cNvSpPr>
            <a:spLocks noGrp="1"/>
          </p:cNvSpPr>
          <p:nvPr>
            <p:ph type="sldNum" sz="quarter" idx="12"/>
          </p:nvPr>
        </p:nvSpPr>
        <p:spPr/>
        <p:txBody>
          <a:bodyPr/>
          <a:lstStyle>
            <a:lvl1pPr>
              <a:defRPr/>
            </a:lvl1pPr>
          </a:lstStyle>
          <a:p>
            <a:pPr>
              <a:defRPr/>
            </a:pPr>
            <a:fld id="{3400C7F1-3CAE-4F4F-BC92-9CC0BA72BC91}" type="slidenum">
              <a:rPr lang="en-US"/>
              <a:pPr>
                <a:defRPr/>
              </a:pPr>
              <a:t>‹#›</a:t>
            </a:fld>
            <a:endParaRPr lang="en-US"/>
          </a:p>
        </p:txBody>
      </p:sp>
    </p:spTree>
    <p:extLst>
      <p:ext uri="{BB962C8B-B14F-4D97-AF65-F5344CB8AC3E}">
        <p14:creationId xmlns:p14="http://schemas.microsoft.com/office/powerpoint/2010/main" val="2548900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7B1AB81-DE81-4998-A550-21942E978318}"/>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E15045E1-A487-4A26-8112-D07912CF63BD}" type="datetime1">
              <a:rPr lang="en-US"/>
              <a:pPr>
                <a:defRPr/>
              </a:pPr>
              <a:t>9/30/2019</a:t>
            </a:fld>
            <a:endParaRPr lang="en-US"/>
          </a:p>
        </p:txBody>
      </p:sp>
      <p:sp>
        <p:nvSpPr>
          <p:cNvPr id="6" name="Footer Placeholder 4">
            <a:extLst>
              <a:ext uri="{FF2B5EF4-FFF2-40B4-BE49-F238E27FC236}">
                <a16:creationId xmlns:a16="http://schemas.microsoft.com/office/drawing/2014/main" id="{98B4B15E-5C36-4175-93C9-B49A027D90BF}"/>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66F7E4D-CC42-429F-BBB8-7604F4523BC4}"/>
              </a:ext>
            </a:extLst>
          </p:cNvPr>
          <p:cNvSpPr>
            <a:spLocks noGrp="1"/>
          </p:cNvSpPr>
          <p:nvPr>
            <p:ph type="sldNum" sz="quarter" idx="12"/>
          </p:nvPr>
        </p:nvSpPr>
        <p:spPr/>
        <p:txBody>
          <a:bodyPr/>
          <a:lstStyle>
            <a:lvl1pPr>
              <a:defRPr/>
            </a:lvl1pPr>
          </a:lstStyle>
          <a:p>
            <a:pPr>
              <a:defRPr/>
            </a:pPr>
            <a:fld id="{C2BDC38A-04B6-44E0-9B07-ECE6282B96C9}" type="slidenum">
              <a:rPr lang="en-US"/>
              <a:pPr>
                <a:defRPr/>
              </a:pPr>
              <a:t>‹#›</a:t>
            </a:fld>
            <a:endParaRPr lang="en-US"/>
          </a:p>
        </p:txBody>
      </p:sp>
    </p:spTree>
    <p:extLst>
      <p:ext uri="{BB962C8B-B14F-4D97-AF65-F5344CB8AC3E}">
        <p14:creationId xmlns:p14="http://schemas.microsoft.com/office/powerpoint/2010/main" val="3332100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915E0E5-857E-4F7E-9A41-17E61A7CA634}"/>
              </a:ext>
            </a:extLst>
          </p:cNvPr>
          <p:cNvSpPr>
            <a:spLocks noGrp="1"/>
          </p:cNvSpPr>
          <p:nvPr>
            <p:ph type="dt" sz="half" idx="10"/>
          </p:nvPr>
        </p:nvSpPr>
        <p:spPr>
          <a:xfrm>
            <a:off x="457200" y="6356350"/>
            <a:ext cx="2133600" cy="365125"/>
          </a:xfrm>
          <a:prstGeom prst="rect">
            <a:avLst/>
          </a:prstGeom>
        </p:spPr>
        <p:txBody>
          <a:bodyPr/>
          <a:lstStyle>
            <a:lvl1pPr>
              <a:defRPr/>
            </a:lvl1pPr>
          </a:lstStyle>
          <a:p>
            <a:pPr>
              <a:defRPr/>
            </a:pPr>
            <a:fld id="{F8011B25-A092-4EA0-8792-337BA5ED02A4}" type="datetime1">
              <a:rPr lang="en-US"/>
              <a:pPr>
                <a:defRPr/>
              </a:pPr>
              <a:t>9/30/2019</a:t>
            </a:fld>
            <a:endParaRPr lang="en-US"/>
          </a:p>
        </p:txBody>
      </p:sp>
      <p:sp>
        <p:nvSpPr>
          <p:cNvPr id="6" name="Footer Placeholder 4">
            <a:extLst>
              <a:ext uri="{FF2B5EF4-FFF2-40B4-BE49-F238E27FC236}">
                <a16:creationId xmlns:a16="http://schemas.microsoft.com/office/drawing/2014/main" id="{4ABCAE5C-4139-419D-8362-2FDB5F79378D}"/>
              </a:ext>
            </a:extLst>
          </p:cNvPr>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213B1ED-D7FE-462F-8A64-07147100E2D1}"/>
              </a:ext>
            </a:extLst>
          </p:cNvPr>
          <p:cNvSpPr>
            <a:spLocks noGrp="1"/>
          </p:cNvSpPr>
          <p:nvPr>
            <p:ph type="sldNum" sz="quarter" idx="12"/>
          </p:nvPr>
        </p:nvSpPr>
        <p:spPr/>
        <p:txBody>
          <a:bodyPr/>
          <a:lstStyle>
            <a:lvl1pPr>
              <a:defRPr/>
            </a:lvl1pPr>
          </a:lstStyle>
          <a:p>
            <a:pPr>
              <a:defRPr/>
            </a:pPr>
            <a:fld id="{6C8518C6-55E2-42C7-A2B9-80865BD425CD}" type="slidenum">
              <a:rPr lang="en-US"/>
              <a:pPr>
                <a:defRPr/>
              </a:pPr>
              <a:t>‹#›</a:t>
            </a:fld>
            <a:endParaRPr lang="en-US"/>
          </a:p>
        </p:txBody>
      </p:sp>
    </p:spTree>
    <p:extLst>
      <p:ext uri="{BB962C8B-B14F-4D97-AF65-F5344CB8AC3E}">
        <p14:creationId xmlns:p14="http://schemas.microsoft.com/office/powerpoint/2010/main" val="1184551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5"/>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2D17E18-F257-4F39-911C-13BF0E94B369}"/>
              </a:ext>
            </a:extLst>
          </p:cNvPr>
          <p:cNvSpPr>
            <a:spLocks noGrp="1"/>
          </p:cNvSpPr>
          <p:nvPr>
            <p:ph type="sldNum" sz="quarter" idx="4"/>
          </p:nvPr>
        </p:nvSpPr>
        <p:spPr>
          <a:xfrm>
            <a:off x="68580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charset="0"/>
                <a:ea typeface="ＭＳ Ｐゴシック" charset="0"/>
                <a:cs typeface="Arial" charset="0"/>
              </a:defRPr>
            </a:lvl1pPr>
          </a:lstStyle>
          <a:p>
            <a:pPr>
              <a:defRPr/>
            </a:pPr>
            <a:fld id="{4F9EE92E-75F8-4363-9505-BD95FE392D9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2"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Lst>
  <p:hf hdr="0" ftr="0" dt="0"/>
  <p:txStyles>
    <p:titleStyle>
      <a:lvl1pPr algn="l" defTabSz="457200" rtl="0" eaLnBrk="0" fontAlgn="base" hangingPunct="0">
        <a:spcBef>
          <a:spcPct val="0"/>
        </a:spcBef>
        <a:spcAft>
          <a:spcPct val="0"/>
        </a:spcAft>
        <a:defRPr sz="2800" kern="1200">
          <a:solidFill>
            <a:srgbClr val="C12030"/>
          </a:solidFill>
          <a:latin typeface="Helvetica"/>
          <a:ea typeface="ＭＳ Ｐゴシック" charset="0"/>
          <a:cs typeface="+mj-cs"/>
        </a:defRPr>
      </a:lvl1pPr>
      <a:lvl2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2pPr>
      <a:lvl3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3pPr>
      <a:lvl4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4pPr>
      <a:lvl5pPr algn="l" defTabSz="457200" rtl="0" eaLnBrk="0" fontAlgn="base" hangingPunct="0">
        <a:spcBef>
          <a:spcPct val="0"/>
        </a:spcBef>
        <a:spcAft>
          <a:spcPct val="0"/>
        </a:spcAft>
        <a:defRPr sz="2800">
          <a:solidFill>
            <a:srgbClr val="C12030"/>
          </a:solidFill>
          <a:latin typeface="Helvetica" pitchFamily="34" charset="0"/>
          <a:ea typeface="ＭＳ Ｐゴシック" charset="0"/>
        </a:defRPr>
      </a:lvl5pPr>
      <a:lvl6pPr marL="457200" algn="l" defTabSz="457200" rtl="0" fontAlgn="base">
        <a:spcBef>
          <a:spcPct val="0"/>
        </a:spcBef>
        <a:spcAft>
          <a:spcPct val="0"/>
        </a:spcAft>
        <a:defRPr sz="2800">
          <a:solidFill>
            <a:srgbClr val="C12030"/>
          </a:solidFill>
          <a:latin typeface="Helvetica" pitchFamily="34" charset="0"/>
        </a:defRPr>
      </a:lvl6pPr>
      <a:lvl7pPr marL="914400" algn="l" defTabSz="457200" rtl="0" fontAlgn="base">
        <a:spcBef>
          <a:spcPct val="0"/>
        </a:spcBef>
        <a:spcAft>
          <a:spcPct val="0"/>
        </a:spcAft>
        <a:defRPr sz="2800">
          <a:solidFill>
            <a:srgbClr val="C12030"/>
          </a:solidFill>
          <a:latin typeface="Helvetica" pitchFamily="34" charset="0"/>
        </a:defRPr>
      </a:lvl7pPr>
      <a:lvl8pPr marL="1371600" algn="l" defTabSz="457200" rtl="0" fontAlgn="base">
        <a:spcBef>
          <a:spcPct val="0"/>
        </a:spcBef>
        <a:spcAft>
          <a:spcPct val="0"/>
        </a:spcAft>
        <a:defRPr sz="2800">
          <a:solidFill>
            <a:srgbClr val="C12030"/>
          </a:solidFill>
          <a:latin typeface="Helvetica" pitchFamily="34" charset="0"/>
        </a:defRPr>
      </a:lvl8pPr>
      <a:lvl9pPr marL="1828800" algn="l" defTabSz="457200" rtl="0" fontAlgn="base">
        <a:spcBef>
          <a:spcPct val="0"/>
        </a:spcBef>
        <a:spcAft>
          <a:spcPct val="0"/>
        </a:spcAft>
        <a:defRPr sz="2800">
          <a:solidFill>
            <a:srgbClr val="C12030"/>
          </a:solidFill>
          <a:latin typeface="Helvetica"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a:ea typeface="ＭＳ Ｐゴシック" charset="0"/>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ern="1200">
          <a:solidFill>
            <a:schemeClr val="tx1"/>
          </a:solidFill>
          <a:latin typeface="Helvetica"/>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tx1"/>
          </a:solidFill>
          <a:latin typeface="Helvetica"/>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tx1"/>
          </a:solidFill>
          <a:latin typeface="Helvetica"/>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200" kern="1200">
          <a:solidFill>
            <a:schemeClr val="tx1"/>
          </a:solidFill>
          <a:latin typeface="Helvetica"/>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D9468-71FF-4AF6-9678-0C67D8B7A563}"/>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2F43CD-7910-4222-B41B-52002FC7486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427047"/>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blog.yugabyte.com/facebooks-user-db-is-it-sql-or-nosql/" TargetMode="External"/><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5.xml"/><Relationship Id="rId1" Type="http://schemas.openxmlformats.org/officeDocument/2006/relationships/video" Target="https://www.youtube.com/embed/X7jzXlt6CgE?feature=oembed"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5.xml"/><Relationship Id="rId4" Type="http://schemas.openxmlformats.org/officeDocument/2006/relationships/image" Target="../media/image3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hyperlink" Target="https://www.microsoft.com/en-us/research/publication/paxos-made-simple/" TargetMode="External"/><Relationship Id="rId7" Type="http://schemas.openxmlformats.org/officeDocument/2006/relationships/hyperlink" Target="https://www.mongodb.com/presentations/replication-election-and-consensus-algorithm-refinements-for-mongodb-3-2" TargetMode="External"/><Relationship Id="rId2" Type="http://schemas.openxmlformats.org/officeDocument/2006/relationships/hyperlink" Target="https://en.wikipedia.org/wiki/Leader_election#Universal_leader_election_techniques" TargetMode="External"/><Relationship Id="rId1" Type="http://schemas.openxmlformats.org/officeDocument/2006/relationships/slideLayout" Target="../slideLayouts/slideLayout25.xml"/><Relationship Id="rId6" Type="http://schemas.openxmlformats.org/officeDocument/2006/relationships/hyperlink" Target="http://thesecretlivesofdata.com/raft/" TargetMode="External"/><Relationship Id="rId5" Type="http://schemas.openxmlformats.org/officeDocument/2006/relationships/hyperlink" Target="https://raft.github.io/raft.pdf" TargetMode="External"/><Relationship Id="rId4" Type="http://schemas.openxmlformats.org/officeDocument/2006/relationships/hyperlink" Target="https://raft.github.io/" TargetMode="Externa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7.xml"/><Relationship Id="rId4" Type="http://schemas.openxmlformats.org/officeDocument/2006/relationships/image" Target="../media/image55.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7.xml"/><Relationship Id="rId4" Type="http://schemas.openxmlformats.org/officeDocument/2006/relationships/image" Target="../media/image55.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25.xml"/><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62.sv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74.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5.xml"/><Relationship Id="rId5" Type="http://schemas.openxmlformats.org/officeDocument/2006/relationships/image" Target="../media/image85.sv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Placeholder 8">
            <a:extLst>
              <a:ext uri="{FF2B5EF4-FFF2-40B4-BE49-F238E27FC236}">
                <a16:creationId xmlns:a16="http://schemas.microsoft.com/office/drawing/2014/main" id="{FA78EB3F-E7A4-47BF-930F-EC032907CC23}"/>
              </a:ext>
            </a:extLst>
          </p:cNvPr>
          <p:cNvSpPr>
            <a:spLocks noGrp="1"/>
          </p:cNvSpPr>
          <p:nvPr>
            <p:ph type="body" idx="4294967295"/>
          </p:nvPr>
        </p:nvSpPr>
        <p:spPr>
          <a:xfrm>
            <a:off x="38100" y="4902200"/>
            <a:ext cx="9144000" cy="1524000"/>
          </a:xfrm>
          <a:prstGeom prst="rect">
            <a:avLst/>
          </a:prstGeom>
        </p:spPr>
        <p:txBody>
          <a:bodyPr/>
          <a:lstStyle/>
          <a:p>
            <a:pPr algn="ctr" eaLnBrk="1" hangingPunct="1">
              <a:buFont typeface="Arial" charset="0"/>
              <a:buNone/>
              <a:defRPr/>
            </a:pPr>
            <a:r>
              <a:rPr lang="en-US" sz="2800" b="1" dirty="0">
                <a:effectLst>
                  <a:outerShdw blurRad="50800" dist="38100" dir="2700000" algn="tl" rotWithShape="0">
                    <a:schemeClr val="bg1">
                      <a:alpha val="43000"/>
                    </a:schemeClr>
                  </a:outerShdw>
                </a:effectLst>
                <a:latin typeface="Arial Narrow"/>
                <a:cs typeface="Arial Narrow"/>
              </a:rPr>
              <a:t>CS6650 Building Scalable Distributed Systems</a:t>
            </a:r>
          </a:p>
          <a:p>
            <a:pPr algn="ctr" eaLnBrk="1" hangingPunct="1">
              <a:buFont typeface="Arial" charset="0"/>
              <a:buNone/>
              <a:defRPr/>
            </a:pPr>
            <a:r>
              <a:rPr lang="en-US" sz="2800" b="1" dirty="0">
                <a:effectLst>
                  <a:outerShdw blurRad="50800" dist="38100" dir="2700000" algn="tl" rotWithShape="0">
                    <a:schemeClr val="bg1">
                      <a:alpha val="43000"/>
                    </a:schemeClr>
                  </a:outerShdw>
                </a:effectLst>
                <a:latin typeface="Arial Narrow"/>
                <a:cs typeface="Arial Narrow"/>
              </a:rPr>
              <a:t>Professor Ian Gorton</a:t>
            </a:r>
            <a:endParaRPr lang="en-US" sz="2800" b="1" dirty="0">
              <a:latin typeface="Arial Narrow"/>
              <a:cs typeface="Arial Narrow"/>
            </a:endParaRPr>
          </a:p>
          <a:p>
            <a:pPr algn="ctr" eaLnBrk="1" hangingPunct="1">
              <a:buFont typeface="Arial" charset="0"/>
              <a:buNone/>
              <a:defRPr/>
            </a:pPr>
            <a:r>
              <a:rPr lang="en-US" sz="1400" u="sng" dirty="0">
                <a:latin typeface="Helvetica" charset="0"/>
              </a:rPr>
              <a:t> </a:t>
            </a:r>
          </a:p>
        </p:txBody>
      </p:sp>
      <p:sp>
        <p:nvSpPr>
          <p:cNvPr id="8" name="Title 7">
            <a:extLst>
              <a:ext uri="{FF2B5EF4-FFF2-40B4-BE49-F238E27FC236}">
                <a16:creationId xmlns:a16="http://schemas.microsoft.com/office/drawing/2014/main" id="{1E5CD6A9-860A-4A14-8ED8-9DCDDC965A20}"/>
              </a:ext>
            </a:extLst>
          </p:cNvPr>
          <p:cNvSpPr>
            <a:spLocks noGrp="1"/>
          </p:cNvSpPr>
          <p:nvPr>
            <p:ph type="title"/>
          </p:nvPr>
        </p:nvSpPr>
        <p:spPr>
          <a:xfrm>
            <a:off x="0" y="787400"/>
            <a:ext cx="9144000" cy="1219200"/>
          </a:xfrm>
        </p:spPr>
        <p:txBody>
          <a:bodyPr rtlCol="0">
            <a:noAutofit/>
          </a:bodyPr>
          <a:lstStyle/>
          <a:p>
            <a:pPr algn="ctr" eaLnBrk="1" fontAlgn="auto" hangingPunct="1">
              <a:spcAft>
                <a:spcPts val="0"/>
              </a:spcAft>
              <a:defRPr/>
            </a:pPr>
            <a:r>
              <a:rPr lang="en-US" sz="4400" b="1" dirty="0">
                <a:solidFill>
                  <a:schemeClr val="tx1"/>
                </a:solidFill>
                <a:effectLst>
                  <a:outerShdw blurRad="50800" dist="38100" dir="2700000" algn="tl" rotWithShape="0">
                    <a:schemeClr val="bg1">
                      <a:alpha val="43000"/>
                    </a:schemeClr>
                  </a:outerShdw>
                </a:effectLst>
                <a:latin typeface="Arial Narrow"/>
                <a:ea typeface="+mj-ea"/>
                <a:cs typeface="Arial Narrow"/>
              </a:rPr>
              <a:t>Northeastern University - Seattle</a:t>
            </a:r>
            <a:br>
              <a:rPr lang="en-US" sz="4400" b="1" dirty="0">
                <a:solidFill>
                  <a:schemeClr val="tx1"/>
                </a:solidFill>
                <a:effectLst>
                  <a:outerShdw blurRad="50800" dist="38100" dir="2700000" algn="tl" rotWithShape="0">
                    <a:schemeClr val="bg1">
                      <a:alpha val="43000"/>
                    </a:schemeClr>
                  </a:outerShdw>
                </a:effectLst>
                <a:latin typeface="Arial Narrow"/>
                <a:ea typeface="+mj-ea"/>
                <a:cs typeface="Arial Narrow"/>
              </a:rPr>
            </a:br>
            <a:endParaRPr lang="en-US" sz="4400" dirty="0">
              <a:effectLst>
                <a:outerShdw blurRad="50800" dist="38100" dir="2700000" algn="tl" rotWithShape="0">
                  <a:schemeClr val="bg1">
                    <a:alpha val="43000"/>
                  </a:schemeClr>
                </a:outerShdw>
              </a:effectLst>
              <a:latin typeface="Arial Narrow"/>
              <a:ea typeface="+mj-ea"/>
              <a:cs typeface="Arial Narrow"/>
            </a:endParaRPr>
          </a:p>
        </p:txBody>
      </p:sp>
      <p:pic>
        <p:nvPicPr>
          <p:cNvPr id="19460" name="Picture 19">
            <a:extLst>
              <a:ext uri="{FF2B5EF4-FFF2-40B4-BE49-F238E27FC236}">
                <a16:creationId xmlns:a16="http://schemas.microsoft.com/office/drawing/2014/main" id="{579F7CD6-0E0F-4F47-B202-67E9A03403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00200"/>
            <a:ext cx="32766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dirty="0"/>
              <a:t>Scaling Relational Databases</a:t>
            </a:r>
          </a:p>
        </p:txBody>
      </p:sp>
      <p:cxnSp>
        <p:nvCxnSpPr>
          <p:cNvPr id="71" name="Straight Connector 7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 y="2811104"/>
            <a:ext cx="2925093" cy="25228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716515" y="2682433"/>
            <a:ext cx="4711627" cy="3215749"/>
          </a:xfrm>
        </p:spPr>
        <p:txBody>
          <a:bodyPr>
            <a:normAutofit/>
          </a:bodyPr>
          <a:lstStyle/>
          <a:p>
            <a:r>
              <a:rPr lang="en-US" sz="2100"/>
              <a:t>Shared everything architecture</a:t>
            </a:r>
          </a:p>
          <a:p>
            <a:pPr lvl="1"/>
            <a:r>
              <a:rPr lang="en-US" sz="2100"/>
              <a:t>Oracle RAC</a:t>
            </a:r>
          </a:p>
          <a:p>
            <a:r>
              <a:rPr lang="en-US" sz="2100"/>
              <a:t>Multiple nodes run database engine</a:t>
            </a:r>
          </a:p>
          <a:p>
            <a:pPr lvl="1"/>
            <a:r>
              <a:rPr lang="en-US" sz="2100"/>
              <a:t>Requests load balanced</a:t>
            </a:r>
          </a:p>
          <a:p>
            <a:r>
              <a:rPr lang="en-US" sz="2100"/>
              <a:t>Single shared database using SAN storage</a:t>
            </a:r>
          </a:p>
          <a:p>
            <a:r>
              <a:rPr lang="en-US" sz="2100"/>
              <a:t>Shared cache</a:t>
            </a:r>
          </a:p>
        </p:txBody>
      </p:sp>
    </p:spTree>
    <p:extLst>
      <p:ext uri="{BB962C8B-B14F-4D97-AF65-F5344CB8AC3E}">
        <p14:creationId xmlns:p14="http://schemas.microsoft.com/office/powerpoint/2010/main" val="2121306760"/>
      </p:ext>
    </p:extLst>
  </p:cSld>
  <p:clrMapOvr>
    <a:masterClrMapping/>
  </p:clrMapOvr>
  <mc:AlternateContent xmlns:mc="http://schemas.openxmlformats.org/markup-compatibility/2006" xmlns:p14="http://schemas.microsoft.com/office/powerpoint/2010/main">
    <mc:Choice Requires="p14">
      <p:transition spd="slow" p14:dur="2000" advTm="16649"/>
    </mc:Choice>
    <mc:Fallback xmlns="">
      <p:transition spd="slow" advTm="1664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dirty="0"/>
              <a:t>Scaling Relational Databases</a:t>
            </a:r>
          </a:p>
        </p:txBody>
      </p:sp>
      <p:cxnSp>
        <p:nvCxnSpPr>
          <p:cNvPr id="71" name="Straight Connector 7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517" y="2811104"/>
            <a:ext cx="2524860" cy="161591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716515" y="2682433"/>
            <a:ext cx="4711627" cy="3215749"/>
          </a:xfrm>
        </p:spPr>
        <p:txBody>
          <a:bodyPr>
            <a:normAutofit/>
          </a:bodyPr>
          <a:lstStyle/>
          <a:p>
            <a:r>
              <a:rPr lang="en-US" sz="2100"/>
              <a:t>MySQL cluster</a:t>
            </a:r>
          </a:p>
          <a:p>
            <a:r>
              <a:rPr lang="en-US" sz="2100"/>
              <a:t>Shared nothing architecture</a:t>
            </a:r>
          </a:p>
          <a:p>
            <a:r>
              <a:rPr lang="en-US" sz="2100"/>
              <a:t>distributed, multi-master with no single point of failure</a:t>
            </a:r>
          </a:p>
          <a:p>
            <a:r>
              <a:rPr lang="en-US" sz="2100"/>
              <a:t>Data node manages a partition of the database</a:t>
            </a:r>
          </a:p>
          <a:p>
            <a:pPr lvl="1"/>
            <a:r>
              <a:rPr lang="en-US" sz="2100"/>
              <a:t>Partitioned by hashing on the primary key for a table</a:t>
            </a:r>
          </a:p>
          <a:p>
            <a:endParaRPr lang="en-US" sz="2100"/>
          </a:p>
          <a:p>
            <a:endParaRPr lang="en-US" sz="2100"/>
          </a:p>
        </p:txBody>
      </p:sp>
    </p:spTree>
    <p:extLst>
      <p:ext uri="{BB962C8B-B14F-4D97-AF65-F5344CB8AC3E}">
        <p14:creationId xmlns:p14="http://schemas.microsoft.com/office/powerpoint/2010/main" val="1930462858"/>
      </p:ext>
    </p:extLst>
  </p:cSld>
  <p:clrMapOvr>
    <a:masterClrMapping/>
  </p:clrMapOvr>
  <mc:AlternateContent xmlns:mc="http://schemas.openxmlformats.org/markup-compatibility/2006" xmlns:p14="http://schemas.microsoft.com/office/powerpoint/2010/main">
    <mc:Choice Requires="p14">
      <p:transition spd="slow" p14:dur="2000" advTm="28582"/>
    </mc:Choice>
    <mc:Fallback xmlns="">
      <p:transition spd="slow" advTm="285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a:solidFill>
                  <a:schemeClr val="tx1"/>
                </a:solidFill>
                <a:latin typeface="+mj-lt"/>
                <a:ea typeface="+mj-ea"/>
                <a:cs typeface="+mj-cs"/>
              </a:rPr>
              <a:t>Scale out with clusters</a:t>
            </a:r>
          </a:p>
        </p:txBody>
      </p:sp>
      <p:cxnSp>
        <p:nvCxnSpPr>
          <p:cNvPr id="22" name="Straight Connector 21">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Content Placeholder 16"/>
          <p:cNvPicPr>
            <a:picLocks noGrp="1" noChangeAspect="1"/>
          </p:cNvPicPr>
          <p:nvPr>
            <p:ph sz="half" idx="2"/>
          </p:nvPr>
        </p:nvPicPr>
        <p:blipFill rotWithShape="1">
          <a:blip r:embed="rId3"/>
          <a:srcRect t="22" b="7299"/>
          <a:stretch/>
        </p:blipFill>
        <p:spPr>
          <a:xfrm>
            <a:off x="810211" y="2590800"/>
            <a:ext cx="2469197" cy="3589691"/>
          </a:xfrm>
          <a:prstGeom prst="rect">
            <a:avLst/>
          </a:prstGeom>
        </p:spPr>
      </p:pic>
      <p:sp>
        <p:nvSpPr>
          <p:cNvPr id="3" name="Content Placeholder 2"/>
          <p:cNvSpPr>
            <a:spLocks noGrp="1"/>
          </p:cNvSpPr>
          <p:nvPr>
            <p:ph sz="half" idx="1"/>
          </p:nvPr>
        </p:nvSpPr>
        <p:spPr>
          <a:xfrm>
            <a:off x="3716515" y="2682433"/>
            <a:ext cx="4711627" cy="3215749"/>
          </a:xfrm>
        </p:spPr>
        <p:txBody>
          <a:bodyPr vert="horz" lIns="91440" tIns="45720" rIns="91440" bIns="45720" rtlCol="0">
            <a:normAutofit/>
          </a:bodyPr>
          <a:lstStyle/>
          <a:p>
            <a:r>
              <a:rPr lang="en-US" sz="1800"/>
              <a:t>Sharding</a:t>
            </a:r>
          </a:p>
          <a:p>
            <a:pPr lvl="1"/>
            <a:r>
              <a:rPr lang="en-US" sz="1800" dirty="0"/>
              <a:t>Horizontal data partitioning</a:t>
            </a:r>
          </a:p>
          <a:p>
            <a:pPr lvl="1"/>
            <a:r>
              <a:rPr lang="en-US" sz="1800" dirty="0"/>
              <a:t>Suitable for exploiting large clusters</a:t>
            </a:r>
          </a:p>
          <a:p>
            <a:r>
              <a:rPr lang="en-US" sz="1800"/>
              <a:t>Many possible partitioning schemes,</a:t>
            </a:r>
          </a:p>
          <a:p>
            <a:pPr lvl="1"/>
            <a:r>
              <a:rPr lang="en-US" sz="1800" dirty="0"/>
              <a:t>Value based – e.g.,  region, customer ID</a:t>
            </a:r>
          </a:p>
          <a:p>
            <a:pPr lvl="1"/>
            <a:r>
              <a:rPr lang="en-US" sz="1800" dirty="0"/>
              <a:t>Hashing </a:t>
            </a:r>
          </a:p>
          <a:p>
            <a:r>
              <a:rPr lang="en-US" sz="1800"/>
              <a:t>Issues:</a:t>
            </a:r>
          </a:p>
          <a:p>
            <a:pPr lvl="1"/>
            <a:r>
              <a:rPr lang="en-US" sz="1800" dirty="0"/>
              <a:t>Evenly distributing read load, write load, and data volume</a:t>
            </a:r>
          </a:p>
          <a:p>
            <a:pPr lvl="1"/>
            <a:r>
              <a:rPr lang="en-US" sz="1800" dirty="0"/>
              <a:t>Handling shard failures</a:t>
            </a:r>
          </a:p>
          <a:p>
            <a:endParaRPr lang="en-US" sz="1800"/>
          </a:p>
        </p:txBody>
      </p:sp>
    </p:spTree>
    <p:extLst>
      <p:ext uri="{BB962C8B-B14F-4D97-AF65-F5344CB8AC3E}">
        <p14:creationId xmlns:p14="http://schemas.microsoft.com/office/powerpoint/2010/main" val="3017308093"/>
      </p:ext>
    </p:extLst>
  </p:cSld>
  <p:clrMapOvr>
    <a:masterClrMapping/>
  </p:clrMapOvr>
  <mc:AlternateContent xmlns:mc="http://schemas.openxmlformats.org/markup-compatibility/2006" xmlns:p14="http://schemas.microsoft.com/office/powerpoint/2010/main">
    <mc:Choice Requires="p14">
      <p:transition spd="slow" p14:dur="2000" advTm="81967"/>
    </mc:Choice>
    <mc:Fallback xmlns="">
      <p:transition spd="slow" advTm="8196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Scaling Relational Databases is hard</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05111" y="1447800"/>
            <a:ext cx="4783327" cy="4930246"/>
          </a:xfrm>
        </p:spPr>
        <p:txBody>
          <a:bodyPr anchor="ctr">
            <a:normAutofit/>
          </a:bodyPr>
          <a:lstStyle/>
          <a:p>
            <a:r>
              <a:rPr lang="en-US" sz="2100" dirty="0"/>
              <a:t>Relational data modeling produces general solutions that can accommodate a broad range of queries</a:t>
            </a:r>
          </a:p>
          <a:p>
            <a:pPr lvl="1"/>
            <a:r>
              <a:rPr lang="en-US" sz="2100" dirty="0"/>
              <a:t>Driven by structure of the data</a:t>
            </a:r>
          </a:p>
          <a:p>
            <a:pPr lvl="1"/>
            <a:r>
              <a:rPr lang="en-US" sz="2100" dirty="0"/>
              <a:t>Can JOIN together data from different tables at query time</a:t>
            </a:r>
          </a:p>
          <a:p>
            <a:r>
              <a:rPr lang="en-US" sz="2100" dirty="0"/>
              <a:t>Scale up on expensive hardware is proven</a:t>
            </a:r>
          </a:p>
          <a:p>
            <a:r>
              <a:rPr lang="en-US" sz="2100" dirty="0"/>
              <a:t>But what about scale out on commodity hardware?</a:t>
            </a:r>
          </a:p>
          <a:p>
            <a:pPr lvl="1"/>
            <a:r>
              <a:rPr lang="en-US" sz="2100" dirty="0"/>
              <a:t>How do we partition data horizontally?</a:t>
            </a:r>
          </a:p>
          <a:p>
            <a:pPr lvl="1"/>
            <a:r>
              <a:rPr lang="en-US" sz="2100" dirty="0"/>
              <a:t>How we do efficiently perform and scale distributed joins?</a:t>
            </a:r>
          </a:p>
          <a:p>
            <a:endParaRPr lang="en-US" sz="2100" dirty="0"/>
          </a:p>
          <a:p>
            <a:endParaRPr lang="en-US" sz="2100" dirty="0"/>
          </a:p>
        </p:txBody>
      </p:sp>
    </p:spTree>
    <p:extLst>
      <p:ext uri="{BB962C8B-B14F-4D97-AF65-F5344CB8AC3E}">
        <p14:creationId xmlns:p14="http://schemas.microsoft.com/office/powerpoint/2010/main" val="4012649855"/>
      </p:ext>
    </p:extLst>
  </p:cSld>
  <p:clrMapOvr>
    <a:masterClrMapping/>
  </p:clrMapOvr>
  <mc:AlternateContent xmlns:mc="http://schemas.openxmlformats.org/markup-compatibility/2006" xmlns:p14="http://schemas.microsoft.com/office/powerpoint/2010/main">
    <mc:Choice Requires="p14">
      <p:transition spd="slow" p14:dur="2000" advTm="85443"/>
    </mc:Choice>
    <mc:Fallback xmlns="">
      <p:transition spd="slow" advTm="8544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EB91-E4B8-4FA7-B948-51B04681F185}"/>
              </a:ext>
            </a:extLst>
          </p:cNvPr>
          <p:cNvSpPr>
            <a:spLocks noGrp="1"/>
          </p:cNvSpPr>
          <p:nvPr>
            <p:ph type="title"/>
          </p:nvPr>
        </p:nvSpPr>
        <p:spPr>
          <a:xfrm>
            <a:off x="720075" y="978102"/>
            <a:ext cx="7941325" cy="1062644"/>
          </a:xfrm>
        </p:spPr>
        <p:txBody>
          <a:bodyPr anchor="b">
            <a:normAutofit/>
          </a:bodyPr>
          <a:lstStyle/>
          <a:p>
            <a:r>
              <a:rPr lang="en-US" dirty="0"/>
              <a:t>Facebook – Scaling MySQL</a:t>
            </a:r>
          </a:p>
        </p:txBody>
      </p:sp>
      <p:cxnSp>
        <p:nvCxnSpPr>
          <p:cNvPr id="13" name="Straight Connector 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7F3BD5-C792-4FB3-8585-CFA6BBCB9256}"/>
              </a:ext>
            </a:extLst>
          </p:cNvPr>
          <p:cNvPicPr>
            <a:picLocks noChangeAspect="1"/>
          </p:cNvPicPr>
          <p:nvPr/>
        </p:nvPicPr>
        <p:blipFill>
          <a:blip r:embed="rId2"/>
          <a:stretch>
            <a:fillRect/>
          </a:stretch>
        </p:blipFill>
        <p:spPr>
          <a:xfrm>
            <a:off x="533399" y="3429000"/>
            <a:ext cx="3061911" cy="1676395"/>
          </a:xfrm>
          <a:prstGeom prst="rect">
            <a:avLst/>
          </a:prstGeom>
        </p:spPr>
      </p:pic>
      <p:sp>
        <p:nvSpPr>
          <p:cNvPr id="3" name="Content Placeholder 2">
            <a:extLst>
              <a:ext uri="{FF2B5EF4-FFF2-40B4-BE49-F238E27FC236}">
                <a16:creationId xmlns:a16="http://schemas.microsoft.com/office/drawing/2014/main" id="{619611CC-4411-472D-BA71-95FAEFA95B21}"/>
              </a:ext>
            </a:extLst>
          </p:cNvPr>
          <p:cNvSpPr>
            <a:spLocks noGrp="1"/>
          </p:cNvSpPr>
          <p:nvPr>
            <p:ph idx="1"/>
          </p:nvPr>
        </p:nvSpPr>
        <p:spPr>
          <a:xfrm>
            <a:off x="4114800" y="2695146"/>
            <a:ext cx="4711627" cy="3629447"/>
          </a:xfrm>
        </p:spPr>
        <p:txBody>
          <a:bodyPr>
            <a:normAutofit lnSpcReduction="10000"/>
          </a:bodyPr>
          <a:lstStyle/>
          <a:p>
            <a:r>
              <a:rPr lang="en-US" sz="1600" dirty="0"/>
              <a:t>Originally built on MySQL/</a:t>
            </a:r>
            <a:r>
              <a:rPr lang="en-US" sz="1600" dirty="0" err="1"/>
              <a:t>memcache</a:t>
            </a:r>
            <a:endParaRPr lang="en-US" sz="1600" dirty="0"/>
          </a:p>
          <a:p>
            <a:r>
              <a:rPr lang="en-US" sz="1600" dirty="0"/>
              <a:t>Scaling was hard</a:t>
            </a:r>
          </a:p>
          <a:p>
            <a:pPr lvl="1"/>
            <a:r>
              <a:rPr lang="en-US" sz="1600" dirty="0"/>
              <a:t>Extensive master-slave </a:t>
            </a:r>
            <a:r>
              <a:rPr lang="en-US" sz="1600" dirty="0" err="1"/>
              <a:t>sharding</a:t>
            </a:r>
            <a:r>
              <a:rPr lang="en-US" sz="1600" dirty="0"/>
              <a:t> across data centers</a:t>
            </a:r>
          </a:p>
          <a:p>
            <a:pPr lvl="1"/>
            <a:r>
              <a:rPr lang="en-US" sz="1600" dirty="0"/>
              <a:t>Loss of SQL language power (</a:t>
            </a:r>
            <a:r>
              <a:rPr lang="en-US" sz="1600" dirty="0" err="1"/>
              <a:t>eg</a:t>
            </a:r>
            <a:r>
              <a:rPr lang="en-US" sz="1600" dirty="0"/>
              <a:t> JOINs across shards)</a:t>
            </a:r>
          </a:p>
          <a:p>
            <a:r>
              <a:rPr lang="en-US" sz="1600" dirty="0"/>
              <a:t>Built TAO on top of MySQL</a:t>
            </a:r>
          </a:p>
          <a:p>
            <a:pPr lvl="1"/>
            <a:r>
              <a:rPr lang="en-US" sz="1600" dirty="0"/>
              <a:t>Custom graph database layer</a:t>
            </a:r>
          </a:p>
          <a:p>
            <a:pPr lvl="1"/>
            <a:r>
              <a:rPr lang="en-US" sz="1600" dirty="0"/>
              <a:t>Simple API maps to fast SQL queries</a:t>
            </a:r>
          </a:p>
          <a:p>
            <a:pPr lvl="1"/>
            <a:r>
              <a:rPr lang="en-US" sz="1600" dirty="0"/>
              <a:t>Optimized for reads (500:1 ratio)</a:t>
            </a:r>
          </a:p>
          <a:p>
            <a:r>
              <a:rPr lang="en-US" sz="1600" dirty="0"/>
              <a:t>Good blog post summary at </a:t>
            </a:r>
            <a:r>
              <a:rPr lang="en-US" sz="1600" dirty="0">
                <a:hlinkClick r:id="rId3"/>
              </a:rPr>
              <a:t>https://blog.yugabyte.com/facebooks-user-db-is-it-sql-or-nosql/</a:t>
            </a:r>
            <a:endParaRPr lang="en-US" sz="1600" dirty="0"/>
          </a:p>
        </p:txBody>
      </p:sp>
    </p:spTree>
    <p:extLst>
      <p:ext uri="{BB962C8B-B14F-4D97-AF65-F5344CB8AC3E}">
        <p14:creationId xmlns:p14="http://schemas.microsoft.com/office/powerpoint/2010/main" val="4069587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200864-3A9F-4DEA-A0F4-5022D9C6070B}"/>
              </a:ext>
            </a:extLst>
          </p:cNvPr>
          <p:cNvSpPr>
            <a:spLocks noGrp="1"/>
          </p:cNvSpPr>
          <p:nvPr>
            <p:ph type="title"/>
          </p:nvPr>
        </p:nvSpPr>
        <p:spPr>
          <a:xfrm>
            <a:off x="628650" y="963877"/>
            <a:ext cx="2620771" cy="4930246"/>
          </a:xfrm>
        </p:spPr>
        <p:txBody>
          <a:bodyPr>
            <a:normAutofit/>
          </a:bodyPr>
          <a:lstStyle/>
          <a:p>
            <a:pPr algn="r"/>
            <a:r>
              <a:rPr lang="en-US" sz="3100">
                <a:solidFill>
                  <a:schemeClr val="accent1"/>
                </a:solidFill>
              </a:rPr>
              <a:t>Other Considerations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DE13C5-E58E-4E69-B928-9FD683A1700C}"/>
              </a:ext>
            </a:extLst>
          </p:cNvPr>
          <p:cNvSpPr>
            <a:spLocks noGrp="1"/>
          </p:cNvSpPr>
          <p:nvPr>
            <p:ph idx="1"/>
          </p:nvPr>
        </p:nvSpPr>
        <p:spPr>
          <a:xfrm>
            <a:off x="3732023" y="963877"/>
            <a:ext cx="4783327" cy="4930246"/>
          </a:xfrm>
        </p:spPr>
        <p:txBody>
          <a:bodyPr anchor="ctr">
            <a:normAutofit/>
          </a:bodyPr>
          <a:lstStyle/>
          <a:p>
            <a:r>
              <a:rPr lang="en-US" sz="2100" dirty="0"/>
              <a:t>RDBMS originally conceived to store ‘business data’</a:t>
            </a:r>
          </a:p>
          <a:p>
            <a:pPr lvl="1"/>
            <a:r>
              <a:rPr lang="en-US" sz="2100" dirty="0"/>
              <a:t>Correct and timely</a:t>
            </a:r>
          </a:p>
          <a:p>
            <a:pPr lvl="1"/>
            <a:r>
              <a:rPr lang="en-US" sz="2100" dirty="0"/>
              <a:t>Consistent (ACID – we’ll be back on this one!)</a:t>
            </a:r>
          </a:p>
          <a:p>
            <a:pPr lvl="1"/>
            <a:r>
              <a:rPr lang="en-US" sz="2100" dirty="0"/>
              <a:t>Recoverable</a:t>
            </a:r>
          </a:p>
          <a:p>
            <a:r>
              <a:rPr lang="en-US" sz="2100" dirty="0"/>
              <a:t>As Internet drove growth for sites, new, non business critical, data types emerged</a:t>
            </a:r>
          </a:p>
          <a:p>
            <a:pPr lvl="1"/>
            <a:r>
              <a:rPr lang="en-US" sz="2100" dirty="0"/>
              <a:t>Log files</a:t>
            </a:r>
          </a:p>
          <a:p>
            <a:pPr lvl="1"/>
            <a:r>
              <a:rPr lang="en-US" sz="2100" dirty="0"/>
              <a:t>Tweets</a:t>
            </a:r>
          </a:p>
          <a:p>
            <a:pPr lvl="1"/>
            <a:r>
              <a:rPr lang="en-US" sz="2100" dirty="0"/>
              <a:t>Images</a:t>
            </a:r>
          </a:p>
          <a:p>
            <a:pPr lvl="1"/>
            <a:r>
              <a:rPr lang="en-US" sz="2100" dirty="0"/>
              <a:t>Social graphs</a:t>
            </a:r>
          </a:p>
          <a:p>
            <a:pPr lvl="1"/>
            <a:r>
              <a:rPr lang="en-US" sz="2100" dirty="0" err="1"/>
              <a:t>etc</a:t>
            </a:r>
            <a:endParaRPr lang="en-US" sz="2100" dirty="0"/>
          </a:p>
          <a:p>
            <a:pPr lvl="1"/>
            <a:endParaRPr lang="en-US" sz="2100" dirty="0"/>
          </a:p>
        </p:txBody>
      </p:sp>
    </p:spTree>
    <p:extLst>
      <p:ext uri="{BB962C8B-B14F-4D97-AF65-F5344CB8AC3E}">
        <p14:creationId xmlns:p14="http://schemas.microsoft.com/office/powerpoint/2010/main" val="358586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D9CC3-7B8A-4849-A65C-D9ADFD73635E}"/>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New databases emerge</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FBB646-92C7-4BAB-A306-41E7A4DD53C7}"/>
              </a:ext>
            </a:extLst>
          </p:cNvPr>
          <p:cNvPicPr>
            <a:picLocks noChangeAspect="1"/>
          </p:cNvPicPr>
          <p:nvPr/>
        </p:nvPicPr>
        <p:blipFill>
          <a:blip r:embed="rId2"/>
          <a:stretch>
            <a:fillRect/>
          </a:stretch>
        </p:blipFill>
        <p:spPr>
          <a:xfrm>
            <a:off x="3865366" y="975391"/>
            <a:ext cx="4915159" cy="4915159"/>
          </a:xfrm>
          <a:prstGeom prst="rect">
            <a:avLst/>
          </a:prstGeom>
        </p:spPr>
      </p:pic>
    </p:spTree>
    <p:extLst>
      <p:ext uri="{BB962C8B-B14F-4D97-AF65-F5344CB8AC3E}">
        <p14:creationId xmlns:p14="http://schemas.microsoft.com/office/powerpoint/2010/main" val="3750187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vert="horz" lIns="91440" tIns="45720" rIns="91440" bIns="45720" rtlCol="0" anchor="ctr">
            <a:normAutofit/>
          </a:bodyPr>
          <a:lstStyle/>
          <a:p>
            <a:r>
              <a:rPr lang="en-US" sz="3000" kern="1200">
                <a:solidFill>
                  <a:schemeClr val="tx1"/>
                </a:solidFill>
                <a:latin typeface="+mj-lt"/>
                <a:ea typeface="+mj-ea"/>
                <a:cs typeface="+mj-cs"/>
              </a:rPr>
              <a:t>NoSQL – Horizontally-scalable database technology</a:t>
            </a:r>
          </a:p>
        </p:txBody>
      </p:sp>
      <p:sp>
        <p:nvSpPr>
          <p:cNvPr id="3" name="Content Placeholder 2"/>
          <p:cNvSpPr>
            <a:spLocks noGrp="1"/>
          </p:cNvSpPr>
          <p:nvPr>
            <p:ph sz="half" idx="1"/>
          </p:nvPr>
        </p:nvSpPr>
        <p:spPr>
          <a:xfrm>
            <a:off x="852321" y="2227943"/>
            <a:ext cx="5033221" cy="3788227"/>
          </a:xfrm>
        </p:spPr>
        <p:txBody>
          <a:bodyPr vert="horz" lIns="91440" tIns="45720" rIns="91440" bIns="45720" rtlCol="0" anchor="ctr">
            <a:normAutofit lnSpcReduction="10000"/>
          </a:bodyPr>
          <a:lstStyle/>
          <a:p>
            <a:r>
              <a:rPr lang="en-US" sz="1800" dirty="0"/>
              <a:t>Designed to scale horizontally and provide high performance and scalability on commodity hardware</a:t>
            </a:r>
          </a:p>
          <a:p>
            <a:r>
              <a:rPr lang="en-US" sz="1800" dirty="0"/>
              <a:t>Large variety of:</a:t>
            </a:r>
          </a:p>
          <a:p>
            <a:pPr lvl="1"/>
            <a:r>
              <a:rPr lang="en-US" sz="1800" dirty="0"/>
              <a:t>Data models</a:t>
            </a:r>
          </a:p>
          <a:p>
            <a:pPr lvl="1"/>
            <a:r>
              <a:rPr lang="en-US" sz="1800" dirty="0"/>
              <a:t>Query languages</a:t>
            </a:r>
          </a:p>
          <a:p>
            <a:pPr lvl="1"/>
            <a:r>
              <a:rPr lang="en-US" sz="1800" dirty="0"/>
              <a:t>Scalability mechanisms</a:t>
            </a:r>
          </a:p>
          <a:p>
            <a:pPr lvl="1"/>
            <a:r>
              <a:rPr lang="en-US" sz="1800" dirty="0"/>
              <a:t>Consistency models</a:t>
            </a:r>
          </a:p>
          <a:p>
            <a:r>
              <a:rPr lang="en-US" sz="1800" dirty="0"/>
              <a:t>NoSQL data modeling driven by the needs of the specific applications that utilize the database</a:t>
            </a:r>
          </a:p>
          <a:p>
            <a:pPr lvl="1"/>
            <a:r>
              <a:rPr lang="en-US" sz="1800" dirty="0"/>
              <a:t>Driven by the application use cases and data access patterns</a:t>
            </a:r>
          </a:p>
          <a:p>
            <a:pPr lvl="1"/>
            <a:r>
              <a:rPr lang="en-US" sz="1800" dirty="0"/>
              <a:t>Denormalized for performance</a:t>
            </a:r>
          </a:p>
          <a:p>
            <a:endParaRPr lang="en-US" sz="18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D05B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2" descr="https://encrypted-tbn1.gstatic.com/images?q=tbn:ANd9GcRTtA3-TpOaVfqxjKVtxNq05PTY2cEwYF8B6piuuPpPRen6SfrwAA"/>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3" r="-23"/>
          <a:stretch/>
        </p:blipFill>
        <p:spPr>
          <a:xfrm>
            <a:off x="6465356" y="3006279"/>
            <a:ext cx="1462672" cy="861178"/>
          </a:xfrm>
          <a:prstGeom prst="rect">
            <a:avLst/>
          </a:prstGeom>
        </p:spPr>
      </p:pic>
    </p:spTree>
    <p:extLst>
      <p:ext uri="{BB962C8B-B14F-4D97-AF65-F5344CB8AC3E}">
        <p14:creationId xmlns:p14="http://schemas.microsoft.com/office/powerpoint/2010/main" val="2730269641"/>
      </p:ext>
    </p:extLst>
  </p:cSld>
  <p:clrMapOvr>
    <a:masterClrMapping/>
  </p:clrMapOvr>
  <mc:AlternateContent xmlns:mc="http://schemas.openxmlformats.org/markup-compatibility/2006" xmlns:p14="http://schemas.microsoft.com/office/powerpoint/2010/main">
    <mc:Choice Requires="p14">
      <p:transition spd="slow" p14:dur="2000" advTm="47632"/>
    </mc:Choice>
    <mc:Fallback xmlns="">
      <p:transition spd="slow" advTm="4763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r="2" b="10501"/>
          <a:stretch/>
        </p:blipFill>
        <p:spPr>
          <a:xfrm>
            <a:off x="4940497" y="1690689"/>
            <a:ext cx="4203503"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4" name="Picture 3"/>
          <p:cNvPicPr>
            <a:picLocks noChangeAspect="1"/>
          </p:cNvPicPr>
          <p:nvPr/>
        </p:nvPicPr>
        <p:blipFill rotWithShape="1">
          <a:blip r:embed="rId3"/>
          <a:srcRect t="18209" r="2" b="9123"/>
          <a:stretch/>
        </p:blipFill>
        <p:spPr>
          <a:xfrm>
            <a:off x="3593306" y="4357117"/>
            <a:ext cx="5550694"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12"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5678446"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a:solidFill>
                  <a:schemeClr val="bg1"/>
                </a:solidFill>
              </a:rPr>
              <a:t>Distributed Databases</a:t>
            </a:r>
          </a:p>
        </p:txBody>
      </p:sp>
      <p:sp>
        <p:nvSpPr>
          <p:cNvPr id="3" name="Content Placeholder 2"/>
          <p:cNvSpPr>
            <a:spLocks noGrp="1"/>
          </p:cNvSpPr>
          <p:nvPr>
            <p:ph idx="1"/>
          </p:nvPr>
        </p:nvSpPr>
        <p:spPr>
          <a:xfrm>
            <a:off x="628650" y="2015406"/>
            <a:ext cx="3823334" cy="4065986"/>
          </a:xfrm>
        </p:spPr>
        <p:txBody>
          <a:bodyPr anchor="t">
            <a:normAutofit/>
          </a:bodyPr>
          <a:lstStyle/>
          <a:p>
            <a:r>
              <a:rPr lang="en-US" sz="1700"/>
              <a:t>Move to distribution of data driven by:</a:t>
            </a:r>
          </a:p>
          <a:p>
            <a:pPr lvl="1"/>
            <a:r>
              <a:rPr lang="en-US" sz="1700"/>
              <a:t>Scale – BIG data!</a:t>
            </a:r>
          </a:p>
          <a:p>
            <a:pPr lvl="1"/>
            <a:r>
              <a:rPr lang="en-US" sz="1700"/>
              <a:t>Ecomonics – many commodity low cost machines are cheap for building clusters and data centers</a:t>
            </a:r>
          </a:p>
          <a:p>
            <a:pPr lvl="1"/>
            <a:r>
              <a:rPr lang="en-US" sz="1700"/>
              <a:t>Performance – more resources can be thrown at a problem</a:t>
            </a:r>
          </a:p>
          <a:p>
            <a:pPr lvl="1"/>
            <a:r>
              <a:rPr lang="en-US" sz="1700"/>
              <a:t>Availability – Internet-scale apps needs very high availability</a:t>
            </a:r>
          </a:p>
          <a:p>
            <a:endParaRPr lang="en-US" sz="1700"/>
          </a:p>
        </p:txBody>
      </p:sp>
    </p:spTree>
    <p:extLst>
      <p:ext uri="{BB962C8B-B14F-4D97-AF65-F5344CB8AC3E}">
        <p14:creationId xmlns:p14="http://schemas.microsoft.com/office/powerpoint/2010/main" val="32448189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Database Landscape</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3203C64-A59F-49F2-A3D4-06E2A4DDFBC6}"/>
              </a:ext>
            </a:extLst>
          </p:cNvPr>
          <p:cNvPicPr>
            <a:picLocks noChangeAspect="1"/>
          </p:cNvPicPr>
          <p:nvPr/>
        </p:nvPicPr>
        <p:blipFill>
          <a:blip r:embed="rId3"/>
          <a:stretch>
            <a:fillRect/>
          </a:stretch>
        </p:blipFill>
        <p:spPr>
          <a:xfrm>
            <a:off x="815228" y="2509911"/>
            <a:ext cx="7472219" cy="3997637"/>
          </a:xfrm>
          <a:prstGeom prst="rect">
            <a:avLst/>
          </a:prstGeom>
        </p:spPr>
      </p:pic>
    </p:spTree>
    <p:extLst>
      <p:ext uri="{BB962C8B-B14F-4D97-AF65-F5344CB8AC3E}">
        <p14:creationId xmlns:p14="http://schemas.microsoft.com/office/powerpoint/2010/main" val="3217801436"/>
      </p:ext>
    </p:extLst>
  </p:cSld>
  <p:clrMapOvr>
    <a:masterClrMapping/>
  </p:clrMapOvr>
  <mc:AlternateContent xmlns:mc="http://schemas.openxmlformats.org/markup-compatibility/2006" xmlns:p14="http://schemas.microsoft.com/office/powerpoint/2010/main">
    <mc:Choice Requires="p14">
      <p:transition spd="slow" p14:dur="2000" advTm="39662"/>
    </mc:Choice>
    <mc:Fallback xmlns="">
      <p:transition spd="slow" advTm="396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a:extLst>
              <a:ext uri="{FF2B5EF4-FFF2-40B4-BE49-F238E27FC236}">
                <a16:creationId xmlns:a16="http://schemas.microsoft.com/office/drawing/2014/main" id="{4A46AC4F-0FA2-49B1-88D8-5EBA3190AF77}"/>
              </a:ext>
            </a:extLst>
          </p:cNvPr>
          <p:cNvSpPr>
            <a:spLocks noGrp="1"/>
          </p:cNvSpPr>
          <p:nvPr>
            <p:ph type="ctrTitle" idx="4294967295"/>
          </p:nvPr>
        </p:nvSpPr>
        <p:spPr>
          <a:xfrm>
            <a:off x="1143000" y="1122362"/>
            <a:ext cx="6858000" cy="2840037"/>
          </a:xfrm>
        </p:spPr>
        <p:txBody>
          <a:bodyPr vert="horz" lIns="91440" tIns="45720" rIns="91440" bIns="45720" rtlCol="0" anchor="b">
            <a:normAutofit/>
          </a:bodyPr>
          <a:lstStyle/>
          <a:p>
            <a:pPr algn="ctr"/>
            <a:r>
              <a:rPr lang="en-US" altLang="en-US" sz="5000" kern="1200">
                <a:solidFill>
                  <a:schemeClr val="tx1"/>
                </a:solidFill>
                <a:latin typeface="+mj-lt"/>
                <a:ea typeface="+mj-ea"/>
                <a:cs typeface="+mj-cs"/>
              </a:rPr>
              <a:t>Building Scalable Distributed Systems</a:t>
            </a:r>
          </a:p>
        </p:txBody>
      </p:sp>
      <p:sp>
        <p:nvSpPr>
          <p:cNvPr id="21507" name="Subtitle 2">
            <a:extLst>
              <a:ext uri="{FF2B5EF4-FFF2-40B4-BE49-F238E27FC236}">
                <a16:creationId xmlns:a16="http://schemas.microsoft.com/office/drawing/2014/main" id="{36AFF2DD-BE2E-48C8-A328-7E5E49E1A245}"/>
              </a:ext>
            </a:extLst>
          </p:cNvPr>
          <p:cNvSpPr>
            <a:spLocks noGrp="1"/>
          </p:cNvSpPr>
          <p:nvPr>
            <p:ph type="subTitle" idx="4294967295"/>
          </p:nvPr>
        </p:nvSpPr>
        <p:spPr>
          <a:xfrm>
            <a:off x="1143000" y="4256436"/>
            <a:ext cx="6858000" cy="1600818"/>
          </a:xfrm>
        </p:spPr>
        <p:txBody>
          <a:bodyPr vert="horz" lIns="91440" tIns="45720" rIns="91440" bIns="45720" rtlCol="0">
            <a:normAutofit/>
          </a:bodyPr>
          <a:lstStyle/>
          <a:p>
            <a:pPr marL="0" indent="0" algn="ctr">
              <a:buNone/>
            </a:pPr>
            <a:r>
              <a:rPr lang="en-US" altLang="en-US" sz="2400" kern="1200" dirty="0">
                <a:solidFill>
                  <a:schemeClr val="accent1"/>
                </a:solidFill>
                <a:latin typeface="+mn-lt"/>
                <a:ea typeface="+mn-ea"/>
                <a:cs typeface="+mn-cs"/>
              </a:rPr>
              <a:t>Week 4 – </a:t>
            </a:r>
            <a:r>
              <a:rPr lang="en-US" altLang="en-US" sz="2400" dirty="0">
                <a:solidFill>
                  <a:schemeClr val="accent1"/>
                </a:solidFill>
              </a:rPr>
              <a:t>Scaling the Data Layer -  Fundamentals</a:t>
            </a:r>
            <a:endParaRPr lang="en-US" altLang="en-US" sz="2400" kern="1200" dirty="0">
              <a:solidFill>
                <a:schemeClr val="accent1"/>
              </a:solidFill>
              <a:latin typeface="+mn-lt"/>
              <a:ea typeface="+mn-ea"/>
              <a:cs typeface="+mn-cs"/>
            </a:endParaRPr>
          </a:p>
        </p:txBody>
      </p:sp>
      <p:cxnSp>
        <p:nvCxnSpPr>
          <p:cNvPr id="76" name="Straight Connector 75">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53DBC-AA37-4AC0-9630-0C56B94EF34C}"/>
              </a:ext>
            </a:extLst>
          </p:cNvPr>
          <p:cNvSpPr>
            <a:spLocks noGrp="1"/>
          </p:cNvSpPr>
          <p:nvPr>
            <p:ph type="title"/>
          </p:nvPr>
        </p:nvSpPr>
        <p:spPr>
          <a:xfrm>
            <a:off x="1143000" y="1122362"/>
            <a:ext cx="6858000" cy="2840037"/>
          </a:xfrm>
        </p:spPr>
        <p:txBody>
          <a:bodyPr vert="horz" lIns="91440" tIns="45720" rIns="91440" bIns="45720" rtlCol="0" anchor="b">
            <a:normAutofit/>
          </a:bodyPr>
          <a:lstStyle/>
          <a:p>
            <a:pPr algn="ctr"/>
            <a:r>
              <a:rPr lang="en-US" sz="5000" kern="1200" dirty="0">
                <a:solidFill>
                  <a:schemeClr val="tx1"/>
                </a:solidFill>
                <a:latin typeface="+mj-lt"/>
                <a:ea typeface="+mj-ea"/>
                <a:cs typeface="+mj-cs"/>
              </a:rPr>
              <a:t>Partitioning and Replication</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33976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2" y="321176"/>
            <a:ext cx="5380685"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6137" y="640263"/>
            <a:ext cx="4653738" cy="1344975"/>
          </a:xfrm>
        </p:spPr>
        <p:txBody>
          <a:bodyPr>
            <a:normAutofit/>
          </a:bodyPr>
          <a:lstStyle/>
          <a:p>
            <a:r>
              <a:rPr lang="en-US" sz="3500"/>
              <a:t>Two basic distributed database architectures</a:t>
            </a:r>
          </a:p>
        </p:txBody>
      </p:sp>
      <p:sp>
        <p:nvSpPr>
          <p:cNvPr id="3" name="Content Placeholder 2"/>
          <p:cNvSpPr>
            <a:spLocks noGrp="1"/>
          </p:cNvSpPr>
          <p:nvPr>
            <p:ph idx="1"/>
          </p:nvPr>
        </p:nvSpPr>
        <p:spPr>
          <a:xfrm>
            <a:off x="616136" y="2121762"/>
            <a:ext cx="4653738" cy="3626917"/>
          </a:xfrm>
        </p:spPr>
        <p:txBody>
          <a:bodyPr>
            <a:normAutofit/>
          </a:bodyPr>
          <a:lstStyle/>
          <a:p>
            <a:r>
              <a:rPr lang="en-US" sz="2100" dirty="0"/>
              <a:t>Leader-based (Master-Slave)</a:t>
            </a:r>
          </a:p>
          <a:p>
            <a:r>
              <a:rPr lang="en-US" sz="2100" dirty="0"/>
              <a:t>Leaderless (Peer-to-Peer)</a:t>
            </a:r>
          </a:p>
          <a:p>
            <a:pPr lvl="1"/>
            <a:r>
              <a:rPr lang="en-US" sz="2100" dirty="0"/>
              <a:t>Aka </a:t>
            </a:r>
            <a:r>
              <a:rPr lang="en-US" sz="2100" dirty="0" err="1"/>
              <a:t>masterless</a:t>
            </a:r>
            <a:endParaRPr lang="en-US" sz="2100" dirty="0"/>
          </a:p>
          <a:p>
            <a:pPr lvl="1"/>
            <a:r>
              <a:rPr lang="en-US" sz="2100" dirty="0"/>
              <a:t>Shared nothing</a:t>
            </a:r>
          </a:p>
          <a:p>
            <a:r>
              <a:rPr lang="en-US" sz="2100" dirty="0"/>
              <a:t>Strengths and weaknesses for each …</a:t>
            </a:r>
          </a:p>
          <a:p>
            <a:pPr lvl="1"/>
            <a:r>
              <a:rPr lang="en-US" sz="2100" dirty="0"/>
              <a:t>Yep. Design trade-offs ….</a:t>
            </a:r>
          </a:p>
        </p:txBody>
      </p:sp>
      <p:pic>
        <p:nvPicPr>
          <p:cNvPr id="4" name="Picture 3"/>
          <p:cNvPicPr>
            <a:picLocks noChangeAspect="1"/>
          </p:cNvPicPr>
          <p:nvPr/>
        </p:nvPicPr>
        <p:blipFill>
          <a:blip r:embed="rId2"/>
          <a:stretch>
            <a:fillRect/>
          </a:stretch>
        </p:blipFill>
        <p:spPr>
          <a:xfrm>
            <a:off x="5872163" y="601003"/>
            <a:ext cx="3031807" cy="1697811"/>
          </a:xfrm>
          <a:prstGeom prst="rect">
            <a:avLst/>
          </a:prstGeom>
        </p:spPr>
      </p:pic>
      <p:pic>
        <p:nvPicPr>
          <p:cNvPr id="5" name="Picture 4"/>
          <p:cNvPicPr>
            <a:picLocks noChangeAspect="1"/>
          </p:cNvPicPr>
          <p:nvPr/>
        </p:nvPicPr>
        <p:blipFill>
          <a:blip r:embed="rId3"/>
          <a:stretch>
            <a:fillRect/>
          </a:stretch>
        </p:blipFill>
        <p:spPr>
          <a:xfrm>
            <a:off x="5872163" y="3007518"/>
            <a:ext cx="3031807" cy="3031807"/>
          </a:xfrm>
          <a:prstGeom prst="rect">
            <a:avLst/>
          </a:prstGeom>
        </p:spPr>
      </p:pic>
    </p:spTree>
    <p:extLst>
      <p:ext uri="{BB962C8B-B14F-4D97-AF65-F5344CB8AC3E}">
        <p14:creationId xmlns:p14="http://schemas.microsoft.com/office/powerpoint/2010/main" val="979981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19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729885" y="643467"/>
            <a:ext cx="7684228" cy="5571066"/>
          </a:xfrm>
          <a:prstGeom prst="rect">
            <a:avLst/>
          </a:prstGeom>
        </p:spPr>
      </p:pic>
    </p:spTree>
    <p:extLst>
      <p:ext uri="{BB962C8B-B14F-4D97-AF65-F5344CB8AC3E}">
        <p14:creationId xmlns:p14="http://schemas.microsoft.com/office/powerpoint/2010/main" val="317042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82123" y="908344"/>
            <a:ext cx="3933226" cy="1538130"/>
          </a:xfrm>
        </p:spPr>
        <p:txBody>
          <a:bodyPr>
            <a:normAutofit/>
          </a:bodyPr>
          <a:lstStyle/>
          <a:p>
            <a:r>
              <a:rPr lang="en-US" dirty="0"/>
              <a:t>Leader-based  Architecture</a:t>
            </a:r>
          </a:p>
        </p:txBody>
      </p:sp>
      <p:sp>
        <p:nvSpPr>
          <p:cNvPr id="1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49688" y="1685652"/>
            <a:ext cx="2456259"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4643" y="744469"/>
            <a:ext cx="2456751"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6" name="Picture 5"/>
          <p:cNvPicPr>
            <a:picLocks noChangeAspect="1"/>
          </p:cNvPicPr>
          <p:nvPr/>
        </p:nvPicPr>
        <p:blipFill>
          <a:blip r:embed="rId2"/>
          <a:stretch>
            <a:fillRect/>
          </a:stretch>
        </p:blipFill>
        <p:spPr>
          <a:xfrm>
            <a:off x="1110129" y="2141480"/>
            <a:ext cx="2450957" cy="2566447"/>
          </a:xfrm>
          <a:prstGeom prst="rect">
            <a:avLst/>
          </a:prstGeom>
        </p:spPr>
      </p:pic>
      <p:sp>
        <p:nvSpPr>
          <p:cNvPr id="5" name="Content Placeholder 2"/>
          <p:cNvSpPr>
            <a:spLocks noGrp="1"/>
          </p:cNvSpPr>
          <p:nvPr>
            <p:ph idx="1"/>
          </p:nvPr>
        </p:nvSpPr>
        <p:spPr>
          <a:xfrm>
            <a:off x="4433368" y="2706865"/>
            <a:ext cx="4037739" cy="3470097"/>
          </a:xfrm>
        </p:spPr>
        <p:txBody>
          <a:bodyPr>
            <a:normAutofit/>
          </a:bodyPr>
          <a:lstStyle/>
          <a:p>
            <a:r>
              <a:rPr lang="en-US" sz="1600" dirty="0"/>
              <a:t>One leader, many followers</a:t>
            </a:r>
          </a:p>
          <a:p>
            <a:pPr lvl="1"/>
            <a:r>
              <a:rPr lang="en-US" sz="1600" dirty="0"/>
              <a:t>Write to leader</a:t>
            </a:r>
          </a:p>
          <a:p>
            <a:pPr lvl="1"/>
            <a:r>
              <a:rPr lang="en-US" sz="1600" dirty="0"/>
              <a:t>Read from followers</a:t>
            </a:r>
          </a:p>
          <a:p>
            <a:r>
              <a:rPr lang="en-US" sz="1600" dirty="0"/>
              <a:t>Strengths:</a:t>
            </a:r>
          </a:p>
          <a:p>
            <a:pPr lvl="1"/>
            <a:r>
              <a:rPr lang="en-US" sz="1600" dirty="0"/>
              <a:t>Single copy of data (</a:t>
            </a:r>
            <a:r>
              <a:rPr lang="en-US" sz="1600" dirty="0" err="1"/>
              <a:t>ie</a:t>
            </a:r>
            <a:r>
              <a:rPr lang="en-US" sz="1600" dirty="0"/>
              <a:t> the leader) is source of truth</a:t>
            </a:r>
          </a:p>
          <a:p>
            <a:pPr lvl="1"/>
            <a:r>
              <a:rPr lang="en-US" sz="1600" dirty="0"/>
              <a:t>Off loads reads to followers to enhance performance/scalability</a:t>
            </a:r>
          </a:p>
          <a:p>
            <a:r>
              <a:rPr lang="en-US" sz="1600" dirty="0"/>
              <a:t>Weaknesses</a:t>
            </a:r>
          </a:p>
          <a:p>
            <a:pPr lvl="1"/>
            <a:r>
              <a:rPr lang="en-US" sz="1600" dirty="0"/>
              <a:t>Window of inconsistency</a:t>
            </a:r>
          </a:p>
          <a:p>
            <a:pPr lvl="1"/>
            <a:r>
              <a:rPr lang="en-US" sz="1600" dirty="0"/>
              <a:t>Bottleneck at leader for writes</a:t>
            </a:r>
          </a:p>
          <a:p>
            <a:pPr lvl="1"/>
            <a:r>
              <a:rPr lang="en-US" sz="1600" dirty="0"/>
              <a:t>Availability?</a:t>
            </a:r>
          </a:p>
          <a:p>
            <a:endParaRPr lang="en-US" sz="1600" dirty="0"/>
          </a:p>
        </p:txBody>
      </p:sp>
    </p:spTree>
    <p:extLst>
      <p:ext uri="{BB962C8B-B14F-4D97-AF65-F5344CB8AC3E}">
        <p14:creationId xmlns:p14="http://schemas.microsoft.com/office/powerpoint/2010/main" val="17694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Multi-Leader-Follower Architecture</a:t>
            </a:r>
          </a:p>
        </p:txBody>
      </p:sp>
      <p:pic>
        <p:nvPicPr>
          <p:cNvPr id="3074" name="Picture 2" descr="Image result for multi master slave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57150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ulti master slave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779291"/>
            <a:ext cx="4876800" cy="21228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10400" y="2362200"/>
            <a:ext cx="1813317" cy="369332"/>
          </a:xfrm>
          <a:prstGeom prst="rect">
            <a:avLst/>
          </a:prstGeom>
          <a:noFill/>
        </p:spPr>
        <p:txBody>
          <a:bodyPr wrap="none" rtlCol="0">
            <a:spAutoFit/>
          </a:bodyPr>
          <a:lstStyle/>
          <a:p>
            <a:r>
              <a:rPr lang="en-US" dirty="0"/>
              <a:t>Replicated MLS</a:t>
            </a:r>
          </a:p>
        </p:txBody>
      </p:sp>
      <p:sp>
        <p:nvSpPr>
          <p:cNvPr id="8" name="TextBox 7"/>
          <p:cNvSpPr txBox="1"/>
          <p:nvPr/>
        </p:nvSpPr>
        <p:spPr>
          <a:xfrm>
            <a:off x="6858000" y="4656046"/>
            <a:ext cx="1826141" cy="369332"/>
          </a:xfrm>
          <a:prstGeom prst="rect">
            <a:avLst/>
          </a:prstGeom>
          <a:noFill/>
        </p:spPr>
        <p:txBody>
          <a:bodyPr wrap="none" rtlCol="0">
            <a:spAutoFit/>
          </a:bodyPr>
          <a:lstStyle/>
          <a:p>
            <a:r>
              <a:rPr lang="en-US" dirty="0"/>
              <a:t>Partitioned MLS</a:t>
            </a:r>
          </a:p>
        </p:txBody>
      </p:sp>
    </p:spTree>
    <p:extLst>
      <p:ext uri="{BB962C8B-B14F-4D97-AF65-F5344CB8AC3E}">
        <p14:creationId xmlns:p14="http://schemas.microsoft.com/office/powerpoint/2010/main" val="413689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82123" y="908344"/>
            <a:ext cx="3933226" cy="1538130"/>
          </a:xfrm>
        </p:spPr>
        <p:txBody>
          <a:bodyPr>
            <a:normAutofit/>
          </a:bodyPr>
          <a:lstStyle/>
          <a:p>
            <a:r>
              <a:rPr lang="en-US" dirty="0"/>
              <a:t>Leader Failure Handling</a:t>
            </a:r>
          </a:p>
        </p:txBody>
      </p:sp>
      <p:sp>
        <p:nvSpPr>
          <p:cNvPr id="9"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49688" y="1685652"/>
            <a:ext cx="2456259"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4643" y="744469"/>
            <a:ext cx="2456751"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4" name="Picture 3"/>
          <p:cNvPicPr>
            <a:picLocks noChangeAspect="1"/>
          </p:cNvPicPr>
          <p:nvPr/>
        </p:nvPicPr>
        <p:blipFill>
          <a:blip r:embed="rId2"/>
          <a:stretch>
            <a:fillRect/>
          </a:stretch>
        </p:blipFill>
        <p:spPr>
          <a:xfrm>
            <a:off x="1110129" y="2205352"/>
            <a:ext cx="2450957" cy="2438702"/>
          </a:xfrm>
          <a:prstGeom prst="rect">
            <a:avLst/>
          </a:prstGeom>
        </p:spPr>
      </p:pic>
      <p:sp>
        <p:nvSpPr>
          <p:cNvPr id="3" name="Content Placeholder 2"/>
          <p:cNvSpPr>
            <a:spLocks noGrp="1"/>
          </p:cNvSpPr>
          <p:nvPr>
            <p:ph idx="1"/>
          </p:nvPr>
        </p:nvSpPr>
        <p:spPr>
          <a:xfrm>
            <a:off x="4433368" y="2706865"/>
            <a:ext cx="4037739" cy="3470097"/>
          </a:xfrm>
        </p:spPr>
        <p:txBody>
          <a:bodyPr>
            <a:normAutofit/>
          </a:bodyPr>
          <a:lstStyle/>
          <a:p>
            <a:r>
              <a:rPr lang="en-US" sz="2100" dirty="0"/>
              <a:t>What if the leader node fails?</a:t>
            </a:r>
          </a:p>
          <a:p>
            <a:pPr lvl="1"/>
            <a:r>
              <a:rPr lang="en-US" sz="2100" dirty="0"/>
              <a:t>Machine crashes</a:t>
            </a:r>
          </a:p>
          <a:p>
            <a:pPr lvl="1"/>
            <a:r>
              <a:rPr lang="en-US" sz="2100" dirty="0"/>
              <a:t>Network fails (possibly transient)</a:t>
            </a:r>
          </a:p>
          <a:p>
            <a:r>
              <a:rPr lang="en-US" sz="2100" dirty="0"/>
              <a:t>Sounds easy – let’s elect a new leader</a:t>
            </a:r>
          </a:p>
          <a:p>
            <a:r>
              <a:rPr lang="en-US" sz="2100" dirty="0"/>
              <a:t>Assume 4 followers</a:t>
            </a:r>
          </a:p>
          <a:p>
            <a:pPr lvl="1"/>
            <a:r>
              <a:rPr lang="en-US" sz="2100" dirty="0"/>
              <a:t>Elect one as leader</a:t>
            </a:r>
          </a:p>
          <a:p>
            <a:pPr lvl="1"/>
            <a:r>
              <a:rPr lang="en-US" sz="2100" dirty="0"/>
              <a:t>three remains followers</a:t>
            </a:r>
          </a:p>
        </p:txBody>
      </p:sp>
    </p:spTree>
    <p:extLst>
      <p:ext uri="{BB962C8B-B14F-4D97-AF65-F5344CB8AC3E}">
        <p14:creationId xmlns:p14="http://schemas.microsoft.com/office/powerpoint/2010/main" val="300183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3900" kern="1200">
                <a:solidFill>
                  <a:srgbClr val="FFFFFF"/>
                </a:solidFill>
                <a:latin typeface="+mj-lt"/>
                <a:ea typeface="+mj-ea"/>
                <a:cs typeface="+mj-cs"/>
              </a:rPr>
              <a:t>Achieving Consensus in Distributed Systems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589786"/>
            <a:ext cx="4915159" cy="3686369"/>
          </a:xfrm>
          <a:prstGeom prst="rect">
            <a:avLst/>
          </a:prstGeom>
        </p:spPr>
      </p:pic>
    </p:spTree>
    <p:extLst>
      <p:ext uri="{BB962C8B-B14F-4D97-AF65-F5344CB8AC3E}">
        <p14:creationId xmlns:p14="http://schemas.microsoft.com/office/powerpoint/2010/main" val="2502246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834ECC-5C78-4B86-ADEA-F7E37437E6AE}"/>
              </a:ext>
            </a:extLst>
          </p:cNvPr>
          <p:cNvSpPr/>
          <p:nvPr/>
        </p:nvSpPr>
        <p:spPr>
          <a:xfrm>
            <a:off x="1243012" y="5406123"/>
            <a:ext cx="5462587" cy="369332"/>
          </a:xfrm>
          <a:prstGeom prst="rect">
            <a:avLst/>
          </a:prstGeom>
        </p:spPr>
        <p:txBody>
          <a:bodyPr wrap="square">
            <a:spAutoFit/>
          </a:bodyPr>
          <a:lstStyle/>
          <a:p>
            <a:r>
              <a:rPr lang="en-US" dirty="0"/>
              <a:t>https://www.youtube.com/watch?v=X7jzXlt6CgE</a:t>
            </a:r>
          </a:p>
        </p:txBody>
      </p:sp>
      <p:pic>
        <p:nvPicPr>
          <p:cNvPr id="2" name="Online Media 1" title="The Two Generals Problem">
            <a:hlinkClick r:id="" action="ppaction://media"/>
            <a:extLst>
              <a:ext uri="{FF2B5EF4-FFF2-40B4-BE49-F238E27FC236}">
                <a16:creationId xmlns:a16="http://schemas.microsoft.com/office/drawing/2014/main" id="{2C455C7D-FBB6-4AF4-91D1-0DF8C68EBA29}"/>
              </a:ext>
            </a:extLst>
          </p:cNvPr>
          <p:cNvPicPr>
            <a:picLocks noRot="1" noChangeAspect="1"/>
          </p:cNvPicPr>
          <p:nvPr>
            <a:videoFile r:link="rId1"/>
          </p:nvPr>
        </p:nvPicPr>
        <p:blipFill>
          <a:blip r:embed="rId3"/>
          <a:stretch>
            <a:fillRect/>
          </a:stretch>
        </p:blipFill>
        <p:spPr>
          <a:xfrm>
            <a:off x="1143000" y="1524000"/>
            <a:ext cx="6096000" cy="3429000"/>
          </a:xfrm>
          <a:prstGeom prst="rect">
            <a:avLst/>
          </a:prstGeom>
        </p:spPr>
      </p:pic>
    </p:spTree>
    <p:extLst>
      <p:ext uri="{BB962C8B-B14F-4D97-AF65-F5344CB8AC3E}">
        <p14:creationId xmlns:p14="http://schemas.microsoft.com/office/powerpoint/2010/main" val="297714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The Two Generals Problem</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75791" y="2509911"/>
            <a:ext cx="8551093" cy="3997637"/>
          </a:xfrm>
          <a:prstGeom prst="rect">
            <a:avLst/>
          </a:prstGeom>
        </p:spPr>
      </p:pic>
    </p:spTree>
    <p:extLst>
      <p:ext uri="{BB962C8B-B14F-4D97-AF65-F5344CB8AC3E}">
        <p14:creationId xmlns:p14="http://schemas.microsoft.com/office/powerpoint/2010/main" val="2912109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1012004"/>
            <a:ext cx="2562119" cy="4795408"/>
          </a:xfrm>
        </p:spPr>
        <p:txBody>
          <a:bodyPr>
            <a:normAutofit/>
          </a:bodyPr>
          <a:lstStyle/>
          <a:p>
            <a:r>
              <a:rPr lang="en-US">
                <a:solidFill>
                  <a:srgbClr val="FFFFFF"/>
                </a:solidFill>
              </a:rPr>
              <a:t>The Two Generals Problem</a:t>
            </a:r>
          </a:p>
        </p:txBody>
      </p:sp>
      <p:graphicFrame>
        <p:nvGraphicFramePr>
          <p:cNvPr id="13" name="Content Placeholder 2">
            <a:extLst>
              <a:ext uri="{FF2B5EF4-FFF2-40B4-BE49-F238E27FC236}">
                <a16:creationId xmlns:a16="http://schemas.microsoft.com/office/drawing/2014/main" id="{4570AC70-F970-4C33-9A87-8C21EBEF57B8}"/>
              </a:ext>
            </a:extLst>
          </p:cNvPr>
          <p:cNvGraphicFramePr>
            <a:graphicFrameLocks noGrp="1"/>
          </p:cNvGraphicFramePr>
          <p:nvPr>
            <p:ph idx="1"/>
            <p:extLst>
              <p:ext uri="{D42A27DB-BD31-4B8C-83A1-F6EECF244321}">
                <p14:modId xmlns:p14="http://schemas.microsoft.com/office/powerpoint/2010/main" val="2097686010"/>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383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4840" y="-2"/>
            <a:ext cx="4709160"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30" name="Title 1">
            <a:extLst>
              <a:ext uri="{FF2B5EF4-FFF2-40B4-BE49-F238E27FC236}">
                <a16:creationId xmlns:a16="http://schemas.microsoft.com/office/drawing/2014/main" id="{A6E8D42E-FBD3-47B8-9CED-A8BFDCFF96EC}"/>
              </a:ext>
            </a:extLst>
          </p:cNvPr>
          <p:cNvSpPr>
            <a:spLocks noGrp="1"/>
          </p:cNvSpPr>
          <p:nvPr>
            <p:ph type="title" idx="4294967295"/>
          </p:nvPr>
        </p:nvSpPr>
        <p:spPr>
          <a:xfrm>
            <a:off x="491490" y="365125"/>
            <a:ext cx="6759789" cy="1623312"/>
          </a:xfrm>
        </p:spPr>
        <p:txBody>
          <a:bodyPr vert="horz" lIns="91440" tIns="45720" rIns="91440" bIns="45720" rtlCol="0" anchor="b">
            <a:normAutofit/>
          </a:bodyPr>
          <a:lstStyle/>
          <a:p>
            <a:r>
              <a:rPr lang="en-US" altLang="en-US" sz="3500" kern="1200">
                <a:solidFill>
                  <a:schemeClr val="tx1"/>
                </a:solidFill>
                <a:latin typeface="+mj-lt"/>
                <a:ea typeface="+mj-ea"/>
                <a:cs typeface="+mj-cs"/>
              </a:rPr>
              <a:t>Outline</a:t>
            </a:r>
          </a:p>
        </p:txBody>
      </p:sp>
      <p:cxnSp>
        <p:nvCxnSpPr>
          <p:cNvPr id="74" name="Straight Arrow Connector 73">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745" y="2316480"/>
            <a:ext cx="61722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531" name="Content Placeholder 2">
            <a:extLst>
              <a:ext uri="{FF2B5EF4-FFF2-40B4-BE49-F238E27FC236}">
                <a16:creationId xmlns:a16="http://schemas.microsoft.com/office/drawing/2014/main" id="{B400D6F5-4E59-4622-9213-EBB6A28E7EA8}"/>
              </a:ext>
            </a:extLst>
          </p:cNvPr>
          <p:cNvSpPr>
            <a:spLocks noGrp="1"/>
          </p:cNvSpPr>
          <p:nvPr>
            <p:ph idx="4294967295"/>
          </p:nvPr>
        </p:nvSpPr>
        <p:spPr>
          <a:xfrm>
            <a:off x="491490" y="2644518"/>
            <a:ext cx="6759789" cy="3327251"/>
          </a:xfrm>
        </p:spPr>
        <p:txBody>
          <a:bodyPr vert="horz" lIns="91440" tIns="45720" rIns="91440" bIns="45720" rtlCol="0">
            <a:normAutofit/>
          </a:bodyPr>
          <a:lstStyle/>
          <a:p>
            <a:r>
              <a:rPr lang="en-US" altLang="en-US" sz="1700" dirty="0"/>
              <a:t>Scaling Databases</a:t>
            </a:r>
          </a:p>
          <a:p>
            <a:r>
              <a:rPr lang="en-US" altLang="en-US" sz="1700" dirty="0"/>
              <a:t>Partitioning and Replication</a:t>
            </a:r>
          </a:p>
          <a:p>
            <a:r>
              <a:rPr lang="en-US" altLang="en-US" sz="1700" dirty="0"/>
              <a:t>Consistency</a:t>
            </a:r>
          </a:p>
          <a:p>
            <a:pPr marL="0" indent="0">
              <a:buNone/>
            </a:pPr>
            <a:endParaRPr lang="en-US" altLang="en-US" sz="1700" dirty="0"/>
          </a:p>
          <a:p>
            <a:endParaRPr lang="en-US" altLang="en-US" sz="1700" dirty="0"/>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dirty="0"/>
              <a:t>New Leader Election</a:t>
            </a:r>
          </a:p>
        </p:txBody>
      </p:sp>
      <p:cxnSp>
        <p:nvCxnSpPr>
          <p:cNvPr id="19" name="Straight Connector 1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835517" y="2811104"/>
            <a:ext cx="2524860" cy="1887333"/>
          </a:xfrm>
          <a:prstGeom prst="rect">
            <a:avLst/>
          </a:prstGeom>
        </p:spPr>
      </p:pic>
      <p:sp>
        <p:nvSpPr>
          <p:cNvPr id="6" name="Content Placeholder 2"/>
          <p:cNvSpPr>
            <a:spLocks noGrp="1"/>
          </p:cNvSpPr>
          <p:nvPr>
            <p:ph idx="1"/>
          </p:nvPr>
        </p:nvSpPr>
        <p:spPr>
          <a:xfrm>
            <a:off x="3716515" y="2682433"/>
            <a:ext cx="5122685" cy="3642160"/>
          </a:xfrm>
        </p:spPr>
        <p:txBody>
          <a:bodyPr>
            <a:normAutofit/>
          </a:bodyPr>
          <a:lstStyle/>
          <a:p>
            <a:r>
              <a:rPr lang="en-US" sz="1800" dirty="0"/>
              <a:t>Primary/Leader fails</a:t>
            </a:r>
          </a:p>
          <a:p>
            <a:pPr lvl="1"/>
            <a:r>
              <a:rPr lang="en-US" sz="1300" dirty="0"/>
              <a:t>How detected?</a:t>
            </a:r>
          </a:p>
          <a:p>
            <a:pPr lvl="1"/>
            <a:r>
              <a:rPr lang="en-US" sz="1300" dirty="0"/>
              <a:t>Potentially many followers (</a:t>
            </a:r>
            <a:r>
              <a:rPr lang="en-US" sz="1300" dirty="0" err="1"/>
              <a:t>eg</a:t>
            </a:r>
            <a:r>
              <a:rPr lang="en-US" sz="1300" dirty="0"/>
              <a:t> 7)</a:t>
            </a:r>
          </a:p>
          <a:p>
            <a:r>
              <a:rPr lang="en-US" sz="1800" dirty="0"/>
              <a:t>Election must satisfy </a:t>
            </a:r>
            <a:r>
              <a:rPr lang="en-US" sz="1800" b="1" dirty="0"/>
              <a:t>safety</a:t>
            </a:r>
            <a:r>
              <a:rPr lang="en-US" sz="1800" dirty="0"/>
              <a:t> and </a:t>
            </a:r>
            <a:r>
              <a:rPr lang="en-US" sz="1800" b="1" dirty="0"/>
              <a:t>liveness</a:t>
            </a:r>
            <a:r>
              <a:rPr lang="en-US" sz="1800" dirty="0"/>
              <a:t> properties :	</a:t>
            </a:r>
          </a:p>
          <a:p>
            <a:pPr lvl="1"/>
            <a:r>
              <a:rPr lang="en-US" sz="1300" dirty="0"/>
              <a:t>only one single node can enter the elected state and it will become the leader of the distributed system. </a:t>
            </a:r>
          </a:p>
          <a:p>
            <a:pPr lvl="1"/>
            <a:r>
              <a:rPr lang="en-US" sz="1300" dirty="0"/>
              <a:t>every node will eventually enter an elected state or a non-elected state.</a:t>
            </a:r>
          </a:p>
          <a:p>
            <a:r>
              <a:rPr lang="en-US" sz="1800" dirty="0"/>
              <a:t>Many problems to address, </a:t>
            </a:r>
            <a:r>
              <a:rPr lang="en-US" sz="1800" dirty="0" err="1"/>
              <a:t>eg</a:t>
            </a:r>
            <a:r>
              <a:rPr lang="en-US" sz="1800" dirty="0"/>
              <a:t>:</a:t>
            </a:r>
          </a:p>
          <a:p>
            <a:pPr lvl="1"/>
            <a:r>
              <a:rPr lang="en-US" sz="1300" dirty="0"/>
              <a:t>What if followers are disconnected from each other?</a:t>
            </a:r>
          </a:p>
          <a:p>
            <a:pPr lvl="2"/>
            <a:r>
              <a:rPr lang="en-US" sz="1300" dirty="0"/>
              <a:t>Network partition, split brain problem</a:t>
            </a:r>
          </a:p>
          <a:p>
            <a:pPr lvl="1"/>
            <a:r>
              <a:rPr lang="en-US" sz="1300" dirty="0"/>
              <a:t>What if leader was simply unavailable and reconnects during the election process?</a:t>
            </a:r>
          </a:p>
        </p:txBody>
      </p:sp>
    </p:spTree>
    <p:extLst>
      <p:ext uri="{BB962C8B-B14F-4D97-AF65-F5344CB8AC3E}">
        <p14:creationId xmlns:p14="http://schemas.microsoft.com/office/powerpoint/2010/main" val="2460113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a:bodyPr>
          <a:lstStyle/>
          <a:p>
            <a:r>
              <a:rPr lang="en-US" sz="3400" dirty="0"/>
              <a:t>New Leader Election – The Bully Algorithm</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1127214" y="2811104"/>
            <a:ext cx="1941466" cy="2928114"/>
          </a:xfrm>
          <a:prstGeom prst="rect">
            <a:avLst/>
          </a:prstGeom>
        </p:spPr>
      </p:pic>
      <p:sp>
        <p:nvSpPr>
          <p:cNvPr id="3" name="Content Placeholder 2"/>
          <p:cNvSpPr>
            <a:spLocks noGrp="1"/>
          </p:cNvSpPr>
          <p:nvPr>
            <p:ph idx="1"/>
          </p:nvPr>
        </p:nvSpPr>
        <p:spPr>
          <a:xfrm>
            <a:off x="3716515" y="2682433"/>
            <a:ext cx="4711627" cy="3215749"/>
          </a:xfrm>
        </p:spPr>
        <p:txBody>
          <a:bodyPr>
            <a:normAutofit/>
          </a:bodyPr>
          <a:lstStyle/>
          <a:p>
            <a:r>
              <a:rPr lang="en-US" sz="1300" dirty="0"/>
              <a:t>Bully algorithm proposed by Garcia-Molina. </a:t>
            </a:r>
          </a:p>
          <a:p>
            <a:r>
              <a:rPr lang="en-US" sz="1300" dirty="0"/>
              <a:t>basic assumptions: </a:t>
            </a:r>
          </a:p>
          <a:p>
            <a:pPr lvl="1"/>
            <a:r>
              <a:rPr lang="en-US" sz="1300" dirty="0"/>
              <a:t>The system use timeouts to detect process failure (coordinator)</a:t>
            </a:r>
          </a:p>
          <a:p>
            <a:pPr lvl="1"/>
            <a:r>
              <a:rPr lang="en-US" sz="1300" dirty="0"/>
              <a:t>each process has a unique number in the system</a:t>
            </a:r>
          </a:p>
          <a:p>
            <a:pPr lvl="1"/>
            <a:r>
              <a:rPr lang="en-US" sz="1300" dirty="0"/>
              <a:t>every process knows the process number of all other processes and which processes have the higher number</a:t>
            </a:r>
          </a:p>
          <a:p>
            <a:pPr lvl="1"/>
            <a:r>
              <a:rPr lang="en-US" sz="1300" dirty="0"/>
              <a:t>Processes do not know which processes are currently up and which processes are currently down. </a:t>
            </a:r>
          </a:p>
          <a:p>
            <a:pPr lvl="1"/>
            <a:r>
              <a:rPr lang="en-US" sz="1300" dirty="0"/>
              <a:t>Once an election is held a process with the highest process number is elected as a coordinator which is agreed by other processes [4]. </a:t>
            </a:r>
          </a:p>
        </p:txBody>
      </p:sp>
      <p:sp>
        <p:nvSpPr>
          <p:cNvPr id="4" name="Rectangle 3"/>
          <p:cNvSpPr/>
          <p:nvPr/>
        </p:nvSpPr>
        <p:spPr>
          <a:xfrm>
            <a:off x="807489" y="5816594"/>
            <a:ext cx="7315200" cy="723275"/>
          </a:xfrm>
          <a:prstGeom prst="rect">
            <a:avLst/>
          </a:prstGeom>
        </p:spPr>
        <p:txBody>
          <a:bodyPr wrap="square">
            <a:spAutoFit/>
          </a:bodyPr>
          <a:lstStyle/>
          <a:p>
            <a:pPr>
              <a:spcAft>
                <a:spcPts val="600"/>
              </a:spcAft>
            </a:pPr>
            <a:r>
              <a:rPr lang="en-US" b="1" i="1" dirty="0"/>
              <a:t>H. Garcia-Molina, “Elections in distributed computing system,”</a:t>
            </a:r>
          </a:p>
          <a:p>
            <a:pPr>
              <a:spcAft>
                <a:spcPts val="600"/>
              </a:spcAft>
            </a:pPr>
            <a:r>
              <a:rPr lang="en-US" b="1" i="1" dirty="0"/>
              <a:t>IEEE Transaction Computer, vol.C-31, pp.48- 59, Jan.1982. </a:t>
            </a:r>
          </a:p>
        </p:txBody>
      </p:sp>
    </p:spTree>
    <p:extLst>
      <p:ext uri="{BB962C8B-B14F-4D97-AF65-F5344CB8AC3E}">
        <p14:creationId xmlns:p14="http://schemas.microsoft.com/office/powerpoint/2010/main" val="121781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19453"/>
            <a:ext cx="4915159" cy="4227036"/>
          </a:xfrm>
          <a:prstGeom prst="rect">
            <a:avLst/>
          </a:prstGeom>
        </p:spPr>
      </p:pic>
    </p:spTree>
    <p:extLst>
      <p:ext uri="{BB962C8B-B14F-4D97-AF65-F5344CB8AC3E}">
        <p14:creationId xmlns:p14="http://schemas.microsoft.com/office/powerpoint/2010/main" val="3193821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38256"/>
            <a:ext cx="4915159" cy="4189430"/>
          </a:xfrm>
          <a:prstGeom prst="rect">
            <a:avLst/>
          </a:prstGeom>
        </p:spPr>
      </p:pic>
    </p:spTree>
    <p:extLst>
      <p:ext uri="{BB962C8B-B14F-4D97-AF65-F5344CB8AC3E}">
        <p14:creationId xmlns:p14="http://schemas.microsoft.com/office/powerpoint/2010/main" val="616759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92865"/>
            <a:ext cx="4915159" cy="4080212"/>
          </a:xfrm>
          <a:prstGeom prst="rect">
            <a:avLst/>
          </a:prstGeom>
        </p:spPr>
      </p:pic>
    </p:spTree>
    <p:extLst>
      <p:ext uri="{BB962C8B-B14F-4D97-AF65-F5344CB8AC3E}">
        <p14:creationId xmlns:p14="http://schemas.microsoft.com/office/powerpoint/2010/main" val="2659735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5" name="Picture 4"/>
          <p:cNvPicPr>
            <a:picLocks noChangeAspect="1"/>
          </p:cNvPicPr>
          <p:nvPr/>
        </p:nvPicPr>
        <p:blipFill>
          <a:blip r:embed="rId2"/>
          <a:stretch>
            <a:fillRect/>
          </a:stretch>
        </p:blipFill>
        <p:spPr>
          <a:xfrm>
            <a:off x="3865366" y="1372822"/>
            <a:ext cx="4915159" cy="4120298"/>
          </a:xfrm>
          <a:prstGeom prst="rect">
            <a:avLst/>
          </a:prstGeom>
        </p:spPr>
      </p:pic>
    </p:spTree>
    <p:extLst>
      <p:ext uri="{BB962C8B-B14F-4D97-AF65-F5344CB8AC3E}">
        <p14:creationId xmlns:p14="http://schemas.microsoft.com/office/powerpoint/2010/main" val="1580781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48489"/>
            <a:ext cx="4915159" cy="4168963"/>
          </a:xfrm>
          <a:prstGeom prst="rect">
            <a:avLst/>
          </a:prstGeom>
        </p:spPr>
      </p:pic>
    </p:spTree>
    <p:extLst>
      <p:ext uri="{BB962C8B-B14F-4D97-AF65-F5344CB8AC3E}">
        <p14:creationId xmlns:p14="http://schemas.microsoft.com/office/powerpoint/2010/main" val="1971495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49725"/>
            <a:ext cx="4915159" cy="4166492"/>
          </a:xfrm>
          <a:prstGeom prst="rect">
            <a:avLst/>
          </a:prstGeom>
        </p:spPr>
      </p:pic>
    </p:spTree>
    <p:extLst>
      <p:ext uri="{BB962C8B-B14F-4D97-AF65-F5344CB8AC3E}">
        <p14:creationId xmlns:p14="http://schemas.microsoft.com/office/powerpoint/2010/main" val="3198373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57212" y="742951"/>
            <a:ext cx="2607469" cy="4962524"/>
          </a:xfrm>
        </p:spPr>
        <p:txBody>
          <a:bodyPr vert="horz" lIns="91440" tIns="45720" rIns="91440" bIns="45720" rtlCol="0" anchor="ctr">
            <a:normAutofit/>
          </a:bodyPr>
          <a:lstStyle/>
          <a:p>
            <a:pPr algn="ctr"/>
            <a:r>
              <a:rPr lang="en-US" sz="4200" kern="1200">
                <a:solidFill>
                  <a:srgbClr val="FFFFFF"/>
                </a:solidFill>
                <a:latin typeface="+mj-lt"/>
                <a:ea typeface="+mj-ea"/>
                <a:cs typeface="+mj-cs"/>
              </a:rPr>
              <a:t>Bully Algorithm</a:t>
            </a:r>
          </a:p>
        </p:txBody>
      </p:sp>
      <p:pic>
        <p:nvPicPr>
          <p:cNvPr id="4" name="Picture 3"/>
          <p:cNvPicPr>
            <a:picLocks noChangeAspect="1"/>
          </p:cNvPicPr>
          <p:nvPr/>
        </p:nvPicPr>
        <p:blipFill>
          <a:blip r:embed="rId2"/>
          <a:stretch>
            <a:fillRect/>
          </a:stretch>
        </p:blipFill>
        <p:spPr>
          <a:xfrm>
            <a:off x="3865366" y="1327645"/>
            <a:ext cx="4915159" cy="4210652"/>
          </a:xfrm>
          <a:prstGeom prst="rect">
            <a:avLst/>
          </a:prstGeom>
        </p:spPr>
      </p:pic>
    </p:spTree>
    <p:extLst>
      <p:ext uri="{BB962C8B-B14F-4D97-AF65-F5344CB8AC3E}">
        <p14:creationId xmlns:p14="http://schemas.microsoft.com/office/powerpoint/2010/main" val="3773534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Bully Algorithm</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865366" y="1342804"/>
            <a:ext cx="4915159" cy="4180334"/>
          </a:xfrm>
          <a:prstGeom prst="rect">
            <a:avLst/>
          </a:prstGeom>
        </p:spPr>
      </p:pic>
    </p:spTree>
    <p:extLst>
      <p:ext uri="{BB962C8B-B14F-4D97-AF65-F5344CB8AC3E}">
        <p14:creationId xmlns:p14="http://schemas.microsoft.com/office/powerpoint/2010/main" val="63300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2BDA0B-934F-425B-8ED5-32AECA0A79B7}"/>
              </a:ext>
            </a:extLst>
          </p:cNvPr>
          <p:cNvSpPr>
            <a:spLocks noGrp="1"/>
          </p:cNvSpPr>
          <p:nvPr>
            <p:ph type="title"/>
          </p:nvPr>
        </p:nvSpPr>
        <p:spPr>
          <a:xfrm>
            <a:off x="624751" y="365125"/>
            <a:ext cx="7890527" cy="1325563"/>
          </a:xfrm>
        </p:spPr>
        <p:txBody>
          <a:bodyPr>
            <a:normAutofit/>
          </a:bodyPr>
          <a:lstStyle/>
          <a:p>
            <a:r>
              <a:rPr lang="en-US" dirty="0"/>
              <a:t>Learning objectives</a:t>
            </a:r>
          </a:p>
        </p:txBody>
      </p:sp>
      <p:graphicFrame>
        <p:nvGraphicFramePr>
          <p:cNvPr id="5" name="Content Placeholder 2">
            <a:extLst>
              <a:ext uri="{FF2B5EF4-FFF2-40B4-BE49-F238E27FC236}">
                <a16:creationId xmlns:a16="http://schemas.microsoft.com/office/drawing/2014/main" id="{CE95097F-0034-44D5-9056-F77F36EBEB59}"/>
              </a:ext>
            </a:extLst>
          </p:cNvPr>
          <p:cNvGraphicFramePr>
            <a:graphicFrameLocks noGrp="1"/>
          </p:cNvGraphicFramePr>
          <p:nvPr>
            <p:ph idx="1"/>
            <p:extLst>
              <p:ext uri="{D42A27DB-BD31-4B8C-83A1-F6EECF244321}">
                <p14:modId xmlns:p14="http://schemas.microsoft.com/office/powerpoint/2010/main" val="3232711834"/>
              </p:ext>
            </p:extLst>
          </p:nvPr>
        </p:nvGraphicFramePr>
        <p:xfrm>
          <a:off x="628650" y="2022475"/>
          <a:ext cx="78867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429804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Bully Algorithm - analysis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dirty="0"/>
              <a:t>Complexity?</a:t>
            </a:r>
          </a:p>
          <a:p>
            <a:r>
              <a:rPr lang="en-US" sz="2100" dirty="0"/>
              <a:t>Time to make a decision?</a:t>
            </a:r>
          </a:p>
          <a:p>
            <a:pPr lvl="1"/>
            <a:r>
              <a:rPr lang="en-US" sz="2100" dirty="0"/>
              <a:t>What if highest number process is flaky?</a:t>
            </a:r>
          </a:p>
          <a:p>
            <a:r>
              <a:rPr lang="en-US" sz="2100" dirty="0"/>
              <a:t>Tolerant to network partition?</a:t>
            </a:r>
          </a:p>
          <a:p>
            <a:pPr lvl="1"/>
            <a:r>
              <a:rPr lang="en-US" sz="2100" dirty="0"/>
              <a:t>Nodes partitioned and each elects its own leader</a:t>
            </a:r>
          </a:p>
        </p:txBody>
      </p:sp>
    </p:spTree>
    <p:extLst>
      <p:ext uri="{BB962C8B-B14F-4D97-AF65-F5344CB8AC3E}">
        <p14:creationId xmlns:p14="http://schemas.microsoft.com/office/powerpoint/2010/main" val="1655555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C767-08D5-4080-92E3-36301B68C09C}"/>
              </a:ext>
            </a:extLst>
          </p:cNvPr>
          <p:cNvSpPr>
            <a:spLocks noGrp="1"/>
          </p:cNvSpPr>
          <p:nvPr>
            <p:ph type="title"/>
          </p:nvPr>
        </p:nvSpPr>
        <p:spPr>
          <a:xfrm>
            <a:off x="840699" y="687480"/>
            <a:ext cx="5605629" cy="994172"/>
          </a:xfrm>
        </p:spPr>
        <p:txBody>
          <a:bodyPr>
            <a:normAutofit/>
          </a:bodyPr>
          <a:lstStyle/>
          <a:p>
            <a:r>
              <a:rPr lang="en-US" sz="3000"/>
              <a:t>Before we go on – A note on Byzantine Faults</a:t>
            </a:r>
          </a:p>
        </p:txBody>
      </p:sp>
      <p:sp>
        <p:nvSpPr>
          <p:cNvPr id="3" name="Content Placeholder 2">
            <a:extLst>
              <a:ext uri="{FF2B5EF4-FFF2-40B4-BE49-F238E27FC236}">
                <a16:creationId xmlns:a16="http://schemas.microsoft.com/office/drawing/2014/main" id="{59D47FCB-89B4-4F3C-8DB8-4BD7665C336E}"/>
              </a:ext>
            </a:extLst>
          </p:cNvPr>
          <p:cNvSpPr>
            <a:spLocks noGrp="1"/>
          </p:cNvSpPr>
          <p:nvPr>
            <p:ph idx="1"/>
          </p:nvPr>
        </p:nvSpPr>
        <p:spPr>
          <a:xfrm>
            <a:off x="852321" y="2227943"/>
            <a:ext cx="5033221" cy="3788227"/>
          </a:xfrm>
        </p:spPr>
        <p:txBody>
          <a:bodyPr anchor="ctr">
            <a:normAutofit/>
          </a:bodyPr>
          <a:lstStyle/>
          <a:p>
            <a:r>
              <a:rPr lang="en-US" sz="1900" dirty="0"/>
              <a:t>A version of the N generals problem in which generals can lie,</a:t>
            </a:r>
          </a:p>
          <a:p>
            <a:r>
              <a:rPr lang="en-US" sz="1900" dirty="0"/>
              <a:t>Analogous:</a:t>
            </a:r>
          </a:p>
          <a:p>
            <a:pPr lvl="1"/>
            <a:r>
              <a:rPr lang="en-US" sz="1900" dirty="0"/>
              <a:t>System compromised by intruders </a:t>
            </a:r>
          </a:p>
          <a:p>
            <a:r>
              <a:rPr lang="en-US" sz="1900" dirty="0"/>
              <a:t>We assume systems don’t lie in this course</a:t>
            </a:r>
          </a:p>
          <a:p>
            <a:r>
              <a:rPr lang="en-US" sz="1900" dirty="0"/>
              <a:t>Some types of systems must be </a:t>
            </a:r>
            <a:r>
              <a:rPr lang="en-US" sz="1900" b="1" i="1" dirty="0"/>
              <a:t>Byzantine Fault Tolerant</a:t>
            </a:r>
            <a:r>
              <a:rPr lang="en-US" sz="1900" dirty="0"/>
              <a:t> though:</a:t>
            </a:r>
          </a:p>
          <a:p>
            <a:pPr lvl="1"/>
            <a:r>
              <a:rPr lang="en-US" sz="1900" dirty="0"/>
              <a:t>Flight control systems: radiation can corrupt bits in memory</a:t>
            </a:r>
          </a:p>
          <a:p>
            <a:pPr lvl="1"/>
            <a:r>
              <a:rPr lang="en-US" sz="1900" dirty="0"/>
              <a:t>Multi-organizational systems (</a:t>
            </a:r>
            <a:r>
              <a:rPr lang="en-US" sz="1900" dirty="0" err="1"/>
              <a:t>eg</a:t>
            </a:r>
            <a:r>
              <a:rPr lang="en-US" sz="1900" dirty="0"/>
              <a:t> Bitcoin)</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lear">
            <a:extLst>
              <a:ext uri="{FF2B5EF4-FFF2-40B4-BE49-F238E27FC236}">
                <a16:creationId xmlns:a16="http://schemas.microsoft.com/office/drawing/2014/main" id="{ABA0B9CF-75FC-4054-AF44-0124E293C0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870241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60045"/>
            <a:ext cx="4694659" cy="573405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10299"/>
          <a:stretch/>
        </p:blipFill>
        <p:spPr>
          <a:xfrm>
            <a:off x="-1" y="857250"/>
            <a:ext cx="9144001" cy="5734050"/>
          </a:xfrm>
          <a:prstGeom prst="rect">
            <a:avLst/>
          </a:prstGeom>
        </p:spPr>
      </p:pic>
      <p:sp>
        <p:nvSpPr>
          <p:cNvPr id="2" name="Title 1">
            <a:extLst>
              <a:ext uri="{FF2B5EF4-FFF2-40B4-BE49-F238E27FC236}">
                <a16:creationId xmlns:a16="http://schemas.microsoft.com/office/drawing/2014/main" id="{85B5D077-A8D1-4710-853C-C8278AA99F40}"/>
              </a:ext>
            </a:extLst>
          </p:cNvPr>
          <p:cNvSpPr>
            <a:spLocks noGrp="1"/>
          </p:cNvSpPr>
          <p:nvPr>
            <p:ph type="title"/>
          </p:nvPr>
        </p:nvSpPr>
        <p:spPr>
          <a:xfrm>
            <a:off x="4570578" y="1257300"/>
            <a:ext cx="3988849" cy="1381125"/>
          </a:xfrm>
        </p:spPr>
        <p:txBody>
          <a:bodyPr>
            <a:normAutofit/>
          </a:bodyPr>
          <a:lstStyle/>
          <a:p>
            <a:r>
              <a:rPr lang="en-US">
                <a:solidFill>
                  <a:srgbClr val="000000"/>
                </a:solidFill>
              </a:rPr>
              <a:t>Lab Exercise</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1468363"/>
            <a:ext cx="4180922" cy="4515805"/>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7" name="Graphic 6" descr="PlayOutline">
            <a:extLst>
              <a:ext uri="{FF2B5EF4-FFF2-40B4-BE49-F238E27FC236}">
                <a16:creationId xmlns:a16="http://schemas.microsoft.com/office/drawing/2014/main" id="{DCE69C88-F9D7-4671-94DE-EF985FA880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490" y="2079067"/>
            <a:ext cx="3026740" cy="3026740"/>
          </a:xfrm>
          <a:prstGeom prst="rect">
            <a:avLst/>
          </a:prstGeom>
        </p:spPr>
      </p:pic>
      <p:sp>
        <p:nvSpPr>
          <p:cNvPr id="3" name="Content Placeholder 2">
            <a:extLst>
              <a:ext uri="{FF2B5EF4-FFF2-40B4-BE49-F238E27FC236}">
                <a16:creationId xmlns:a16="http://schemas.microsoft.com/office/drawing/2014/main" id="{4ED955C9-1662-426F-AE50-DD15DCB1998C}"/>
              </a:ext>
            </a:extLst>
          </p:cNvPr>
          <p:cNvSpPr>
            <a:spLocks noGrp="1"/>
          </p:cNvSpPr>
          <p:nvPr>
            <p:ph idx="1"/>
          </p:nvPr>
        </p:nvSpPr>
        <p:spPr>
          <a:xfrm>
            <a:off x="4625236" y="2260681"/>
            <a:ext cx="4003614" cy="2927188"/>
          </a:xfrm>
        </p:spPr>
        <p:txBody>
          <a:bodyPr anchor="ctr">
            <a:normAutofit/>
          </a:bodyPr>
          <a:lstStyle/>
          <a:p>
            <a:pPr marL="0" indent="0">
              <a:buNone/>
            </a:pPr>
            <a:r>
              <a:rPr lang="en-US" dirty="0">
                <a:solidFill>
                  <a:srgbClr val="000000"/>
                </a:solidFill>
              </a:rPr>
              <a:t>Let’s Experiment with data models in MySQL</a:t>
            </a:r>
          </a:p>
        </p:txBody>
      </p:sp>
    </p:spTree>
    <p:extLst>
      <p:ext uri="{BB962C8B-B14F-4D97-AF65-F5344CB8AC3E}">
        <p14:creationId xmlns:p14="http://schemas.microsoft.com/office/powerpoint/2010/main" val="3451411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ED6E70-0A02-4F69-934B-530BEEDBE76E}"/>
              </a:ext>
            </a:extLst>
          </p:cNvPr>
          <p:cNvSpPr>
            <a:spLocks noGrp="1"/>
          </p:cNvSpPr>
          <p:nvPr>
            <p:ph type="title"/>
          </p:nvPr>
        </p:nvSpPr>
        <p:spPr>
          <a:xfrm>
            <a:off x="1143000" y="1122362"/>
            <a:ext cx="6858000" cy="2840037"/>
          </a:xfrm>
        </p:spPr>
        <p:txBody>
          <a:bodyPr vert="horz" lIns="91440" tIns="45720" rIns="91440" bIns="45720" rtlCol="0" anchor="b">
            <a:normAutofit/>
          </a:bodyPr>
          <a:lstStyle/>
          <a:p>
            <a:pPr algn="ctr"/>
            <a:r>
              <a:rPr lang="en-US" sz="5000" kern="1200">
                <a:solidFill>
                  <a:schemeClr val="tx1"/>
                </a:solidFill>
                <a:latin typeface="+mj-lt"/>
                <a:ea typeface="+mj-ea"/>
                <a:cs typeface="+mj-cs"/>
              </a:rPr>
              <a:t>Consistency</a:t>
            </a:r>
          </a:p>
        </p:txBody>
      </p:sp>
      <p:cxnSp>
        <p:nvCxnSpPr>
          <p:cNvPr id="22" name="Straight Connector 2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435904"/>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A0214-2238-44F6-841B-4A0E149ABF86}"/>
              </a:ext>
            </a:extLst>
          </p:cNvPr>
          <p:cNvSpPr>
            <a:spLocks noGrp="1"/>
          </p:cNvSpPr>
          <p:nvPr>
            <p:ph type="title"/>
          </p:nvPr>
        </p:nvSpPr>
        <p:spPr>
          <a:xfrm>
            <a:off x="628650" y="963877"/>
            <a:ext cx="2620771" cy="4930246"/>
          </a:xfrm>
        </p:spPr>
        <p:txBody>
          <a:bodyPr>
            <a:normAutofit/>
          </a:bodyPr>
          <a:lstStyle/>
          <a:p>
            <a:pPr algn="r"/>
            <a:r>
              <a:rPr lang="en-US" dirty="0">
                <a:solidFill>
                  <a:schemeClr val="accent1"/>
                </a:solidFill>
              </a:rPr>
              <a:t>Consensus</a:t>
            </a:r>
            <a:br>
              <a:rPr lang="en-US" dirty="0">
                <a:solidFill>
                  <a:schemeClr val="accent1"/>
                </a:solidFill>
              </a:rPr>
            </a:br>
            <a:r>
              <a:rPr lang="en-US" dirty="0">
                <a:solidFill>
                  <a:schemeClr val="accent1"/>
                </a:solidFill>
              </a:rPr>
              <a:t>Defined</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5F88E0-D313-4FF6-B04A-44E50A32D919}"/>
              </a:ext>
            </a:extLst>
          </p:cNvPr>
          <p:cNvSpPr>
            <a:spLocks noGrp="1"/>
          </p:cNvSpPr>
          <p:nvPr>
            <p:ph idx="1"/>
          </p:nvPr>
        </p:nvSpPr>
        <p:spPr>
          <a:xfrm>
            <a:off x="3732023" y="963877"/>
            <a:ext cx="4783327" cy="4930246"/>
          </a:xfrm>
        </p:spPr>
        <p:txBody>
          <a:bodyPr anchor="ctr">
            <a:normAutofit/>
          </a:bodyPr>
          <a:lstStyle/>
          <a:p>
            <a:r>
              <a:rPr lang="en-US" sz="2500" dirty="0"/>
              <a:t>Leader election is an example of requiring consensus in distributed systems</a:t>
            </a:r>
          </a:p>
          <a:p>
            <a:r>
              <a:rPr lang="en-US" sz="2500" dirty="0"/>
              <a:t>Consensus:</a:t>
            </a:r>
          </a:p>
          <a:p>
            <a:pPr lvl="1"/>
            <a:r>
              <a:rPr lang="en-US" sz="2100" dirty="0"/>
              <a:t>multiple servers agree on a shared state even in the face of failures. </a:t>
            </a:r>
          </a:p>
          <a:p>
            <a:pPr lvl="1"/>
            <a:r>
              <a:rPr lang="en-US" sz="2100" dirty="0" err="1"/>
              <a:t>Eg</a:t>
            </a:r>
            <a:r>
              <a:rPr lang="en-US" sz="2100" dirty="0"/>
              <a:t> agree who is the leader node</a:t>
            </a:r>
          </a:p>
          <a:p>
            <a:r>
              <a:rPr lang="en-US" sz="2500" dirty="0"/>
              <a:t>An important topic when we have no leader, </a:t>
            </a:r>
            <a:r>
              <a:rPr lang="en-US" sz="2500" dirty="0" err="1"/>
              <a:t>ie</a:t>
            </a:r>
            <a:r>
              <a:rPr lang="en-US" sz="2500" dirty="0"/>
              <a:t>:</a:t>
            </a:r>
          </a:p>
          <a:p>
            <a:pPr lvl="1"/>
            <a:r>
              <a:rPr lang="en-US" sz="1700" dirty="0"/>
              <a:t>Peer-to-peer</a:t>
            </a:r>
          </a:p>
          <a:p>
            <a:pPr lvl="1"/>
            <a:r>
              <a:rPr lang="en-US" sz="1700" dirty="0"/>
              <a:t>Shared-nothing</a:t>
            </a:r>
          </a:p>
          <a:p>
            <a:pPr lvl="1"/>
            <a:endParaRPr lang="en-US" sz="2100" dirty="0"/>
          </a:p>
        </p:txBody>
      </p:sp>
      <p:sp>
        <p:nvSpPr>
          <p:cNvPr id="4" name="Rectangle 1">
            <a:extLst>
              <a:ext uri="{FF2B5EF4-FFF2-40B4-BE49-F238E27FC236}">
                <a16:creationId xmlns:a16="http://schemas.microsoft.com/office/drawing/2014/main" id="{531272BB-64E2-46FC-AFAB-E0EB1A6BD1F0}"/>
              </a:ext>
            </a:extLst>
          </p:cNvPr>
          <p:cNvSpPr>
            <a:spLocks noChangeArrowheads="1"/>
          </p:cNvSpPr>
          <p:nvPr/>
        </p:nvSpPr>
        <p:spPr bwMode="auto">
          <a:xfrm>
            <a:off x="0" y="-184666"/>
            <a:ext cx="3485506"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a:ln>
                  <a:noFill/>
                </a:ln>
                <a:solidFill>
                  <a:srgbClr val="333333"/>
                </a:solidFill>
                <a:effectLst/>
                <a:latin typeface="Open Sans"/>
              </a:rPr>
              <a:t>a majority of Core Servers in a cluster (</a:t>
            </a:r>
            <a:r>
              <a:rPr kumimoji="0" lang="en-US" altLang="en-US" b="0" i="0" u="none" strike="noStrike" cap="none" normalizeH="0" baseline="0">
                <a:ln>
                  <a:noFill/>
                </a:ln>
                <a:solidFill>
                  <a:srgbClr val="C7254E"/>
                </a:solidFill>
                <a:effectLst/>
                <a:latin typeface="Menlo"/>
              </a:rPr>
              <a:t>N/2+1</a:t>
            </a:r>
            <a:r>
              <a:rPr kumimoji="0" lang="en-US" altLang="en-US" sz="1200" b="0" i="0" u="none" strike="noStrike" cap="none" normalizeH="0" baseline="0">
                <a:ln>
                  <a:noFill/>
                </a:ln>
                <a:solidFill>
                  <a:srgbClr val="333333"/>
                </a:solidFill>
                <a:effectLst/>
                <a:latin typeface="Open Sans"/>
              </a:rPr>
              <a:t>) </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5522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5719" y="513612"/>
            <a:ext cx="7420599" cy="1031216"/>
          </a:xfrm>
        </p:spPr>
        <p:txBody>
          <a:bodyPr anchor="b">
            <a:normAutofit/>
          </a:bodyPr>
          <a:lstStyle/>
          <a:p>
            <a:r>
              <a:rPr lang="en-US" dirty="0"/>
              <a:t>Peer-based Replication</a:t>
            </a:r>
          </a:p>
        </p:txBody>
      </p:sp>
      <p:pic>
        <p:nvPicPr>
          <p:cNvPr id="4" name="Picture 3"/>
          <p:cNvPicPr>
            <a:picLocks noChangeAspect="1"/>
          </p:cNvPicPr>
          <p:nvPr/>
        </p:nvPicPr>
        <p:blipFill>
          <a:blip r:embed="rId2"/>
          <a:stretch>
            <a:fillRect/>
          </a:stretch>
        </p:blipFill>
        <p:spPr>
          <a:xfrm>
            <a:off x="1411087" y="2589086"/>
            <a:ext cx="3251301" cy="2755478"/>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85115" y="1884045"/>
            <a:ext cx="2456751"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1866" y="3222529"/>
            <a:ext cx="2432214"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836029" y="2279151"/>
            <a:ext cx="2720298" cy="3387145"/>
          </a:xfrm>
        </p:spPr>
        <p:txBody>
          <a:bodyPr anchor="ctr">
            <a:normAutofit/>
          </a:bodyPr>
          <a:lstStyle/>
          <a:p>
            <a:r>
              <a:rPr lang="en-US" sz="1600" dirty="0"/>
              <a:t>“leaderless”</a:t>
            </a:r>
          </a:p>
          <a:p>
            <a:pPr lvl="1"/>
            <a:r>
              <a:rPr lang="en-US" sz="1600" dirty="0"/>
              <a:t>No leader copy</a:t>
            </a:r>
          </a:p>
          <a:p>
            <a:pPr lvl="1"/>
            <a:r>
              <a:rPr lang="en-US" sz="1600" dirty="0"/>
              <a:t>All copies equal</a:t>
            </a:r>
          </a:p>
          <a:p>
            <a:r>
              <a:rPr lang="en-US" sz="1600" dirty="0"/>
              <a:t>Read to and write from any copy</a:t>
            </a:r>
          </a:p>
          <a:p>
            <a:r>
              <a:rPr lang="en-US" sz="1600" dirty="0"/>
              <a:t>Updates propagate to replicas</a:t>
            </a:r>
          </a:p>
          <a:p>
            <a:pPr lvl="1"/>
            <a:r>
              <a:rPr lang="en-US" sz="1600" dirty="0"/>
              <a:t>Synchronously</a:t>
            </a:r>
          </a:p>
          <a:p>
            <a:pPr lvl="1"/>
            <a:r>
              <a:rPr lang="en-US" sz="1600" dirty="0"/>
              <a:t>Asynchronously</a:t>
            </a:r>
          </a:p>
          <a:p>
            <a:r>
              <a:rPr lang="en-US" sz="1600" dirty="0"/>
              <a:t>Advantages?</a:t>
            </a:r>
          </a:p>
          <a:p>
            <a:r>
              <a:rPr lang="en-US" sz="1600" dirty="0"/>
              <a:t>Disadvantages?</a:t>
            </a:r>
          </a:p>
          <a:p>
            <a:pPr lvl="1"/>
            <a:endParaRPr lang="en-US" sz="1600" dirty="0"/>
          </a:p>
        </p:txBody>
      </p:sp>
    </p:spTree>
    <p:extLst>
      <p:ext uri="{BB962C8B-B14F-4D97-AF65-F5344CB8AC3E}">
        <p14:creationId xmlns:p14="http://schemas.microsoft.com/office/powerpoint/2010/main" val="3628185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sz="4100" dirty="0">
                <a:solidFill>
                  <a:schemeClr val="accent1"/>
                </a:solidFill>
              </a:rPr>
              <a:t>Algorithms</a:t>
            </a:r>
            <a:br>
              <a:rPr lang="en-US" sz="4100" dirty="0">
                <a:solidFill>
                  <a:schemeClr val="accent1"/>
                </a:solidFill>
              </a:rPr>
            </a:br>
            <a:r>
              <a:rPr lang="en-US" sz="1800" dirty="0">
                <a:solidFill>
                  <a:schemeClr val="accent1"/>
                </a:solidFill>
              </a:rPr>
              <a:t>(more on this later)</a:t>
            </a:r>
            <a:endParaRPr lang="en-US" sz="4100" dirty="0">
              <a:solidFill>
                <a:schemeClr val="accent1"/>
              </a:solidFill>
            </a:endParaRPr>
          </a:p>
        </p:txBody>
      </p:sp>
      <p:cxnSp>
        <p:nvCxnSpPr>
          <p:cNvPr id="21" name="Straight Connector 2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3732023" y="963877"/>
            <a:ext cx="4783327" cy="4930246"/>
          </a:xfrm>
        </p:spPr>
        <p:txBody>
          <a:bodyPr anchor="ctr">
            <a:normAutofit/>
          </a:bodyPr>
          <a:lstStyle/>
          <a:p>
            <a:r>
              <a:rPr lang="en-US" sz="1600" dirty="0"/>
              <a:t>Leader election approaches:</a:t>
            </a:r>
          </a:p>
          <a:p>
            <a:pPr lvl="1"/>
            <a:r>
              <a:rPr lang="en-US" sz="1600" dirty="0">
                <a:hlinkClick r:id="rId2"/>
              </a:rPr>
              <a:t>https://en.wikipedia.org/wiki/Leader_election#Universal_leader_election_techniques</a:t>
            </a:r>
            <a:endParaRPr lang="en-US" sz="1600" dirty="0"/>
          </a:p>
          <a:p>
            <a:r>
              <a:rPr lang="en-US" sz="1600" dirty="0"/>
              <a:t>General consensus</a:t>
            </a:r>
          </a:p>
          <a:p>
            <a:pPr lvl="1"/>
            <a:r>
              <a:rPr lang="en-US" sz="1600" dirty="0" err="1"/>
              <a:t>Paxos</a:t>
            </a:r>
            <a:r>
              <a:rPr lang="en-US" sz="1600" dirty="0"/>
              <a:t> (complicated!!)</a:t>
            </a:r>
          </a:p>
          <a:p>
            <a:pPr lvl="2"/>
            <a:r>
              <a:rPr lang="en-US" sz="1400" dirty="0">
                <a:hlinkClick r:id="rId3"/>
              </a:rPr>
              <a:t>https://www.microsoft.com/en-us/research/publication/paxos-made-simple/</a:t>
            </a:r>
            <a:endParaRPr lang="en-US" sz="1400" dirty="0"/>
          </a:p>
          <a:p>
            <a:pPr lvl="1"/>
            <a:r>
              <a:rPr lang="en-US" sz="1600" dirty="0"/>
              <a:t>Raft </a:t>
            </a:r>
          </a:p>
          <a:p>
            <a:pPr lvl="2"/>
            <a:r>
              <a:rPr lang="en-US" sz="1600" dirty="0">
                <a:hlinkClick r:id="rId4"/>
              </a:rPr>
              <a:t>https://raft.github.io/</a:t>
            </a:r>
            <a:endParaRPr lang="en-US" sz="1600" dirty="0"/>
          </a:p>
          <a:p>
            <a:pPr lvl="2"/>
            <a:r>
              <a:rPr lang="en-US" sz="1600" dirty="0">
                <a:hlinkClick r:id="rId5"/>
              </a:rPr>
              <a:t>In Search of an Understandable Consensus Algorithm </a:t>
            </a:r>
            <a:endParaRPr lang="en-US" sz="1600" dirty="0"/>
          </a:p>
          <a:p>
            <a:pPr lvl="2"/>
            <a:r>
              <a:rPr lang="en-US" sz="1600" dirty="0">
                <a:hlinkClick r:id="rId6"/>
              </a:rPr>
              <a:t>http://thesecretlivesofdata.com/raft/</a:t>
            </a:r>
            <a:endParaRPr lang="en-US" sz="1600" dirty="0"/>
          </a:p>
          <a:p>
            <a:r>
              <a:rPr lang="en-US" sz="1600" dirty="0"/>
              <a:t>Another approach:</a:t>
            </a:r>
          </a:p>
          <a:p>
            <a:pPr lvl="1"/>
            <a:r>
              <a:rPr lang="en-US" sz="1600" dirty="0">
                <a:hlinkClick r:id="rId7"/>
              </a:rPr>
              <a:t>https://www.mongodb.com/presentations/replication-election-and-consensus-algorithm-refinements-for-mongodb-3-2</a:t>
            </a:r>
            <a:endParaRPr lang="en-US" sz="1600" dirty="0"/>
          </a:p>
          <a:p>
            <a:pPr lvl="1"/>
            <a:endParaRPr lang="en-US" sz="1600" dirty="0"/>
          </a:p>
        </p:txBody>
      </p:sp>
    </p:spTree>
    <p:extLst>
      <p:ext uri="{BB962C8B-B14F-4D97-AF65-F5344CB8AC3E}">
        <p14:creationId xmlns:p14="http://schemas.microsoft.com/office/powerpoint/2010/main" val="4122811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9B771C-91C7-46EE-B6AB-CDBE204AE592}"/>
              </a:ext>
            </a:extLst>
          </p:cNvPr>
          <p:cNvSpPr>
            <a:spLocks noGrp="1"/>
          </p:cNvSpPr>
          <p:nvPr>
            <p:ph type="title"/>
          </p:nvPr>
        </p:nvSpPr>
        <p:spPr/>
        <p:txBody>
          <a:bodyPr/>
          <a:lstStyle/>
          <a:p>
            <a:r>
              <a:rPr lang="en-US" dirty="0"/>
              <a:t>Peer-based Replication</a:t>
            </a:r>
          </a:p>
        </p:txBody>
      </p:sp>
      <p:graphicFrame>
        <p:nvGraphicFramePr>
          <p:cNvPr id="5" name="Content Placeholder 2">
            <a:extLst>
              <a:ext uri="{FF2B5EF4-FFF2-40B4-BE49-F238E27FC236}">
                <a16:creationId xmlns:a16="http://schemas.microsoft.com/office/drawing/2014/main" id="{BE8E3FAD-4ABA-474A-B3F9-3631FFBE6EF2}"/>
              </a:ext>
            </a:extLst>
          </p:cNvPr>
          <p:cNvGraphicFramePr>
            <a:graphicFrameLocks noGrp="1"/>
          </p:cNvGraphicFramePr>
          <p:nvPr>
            <p:ph idx="1"/>
            <p:extLst>
              <p:ext uri="{D42A27DB-BD31-4B8C-83A1-F6EECF244321}">
                <p14:modId xmlns:p14="http://schemas.microsoft.com/office/powerpoint/2010/main" val="180101832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474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E23A0-DC69-4C24-B7C0-E79DFB1D7FA4}"/>
              </a:ext>
            </a:extLst>
          </p:cNvPr>
          <p:cNvSpPr>
            <a:spLocks noGrp="1"/>
          </p:cNvSpPr>
          <p:nvPr>
            <p:ph type="title"/>
          </p:nvPr>
        </p:nvSpPr>
        <p:spPr>
          <a:xfrm>
            <a:off x="628650" y="963877"/>
            <a:ext cx="2620771" cy="4930246"/>
          </a:xfrm>
        </p:spPr>
        <p:txBody>
          <a:bodyPr>
            <a:normAutofit/>
          </a:bodyPr>
          <a:lstStyle/>
          <a:p>
            <a:pPr algn="r"/>
            <a:r>
              <a:rPr lang="en-US" sz="3700">
                <a:solidFill>
                  <a:schemeClr val="accent1"/>
                </a:solidFill>
              </a:rPr>
              <a:t>Consistency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974F65-5606-4E17-80BE-726395C0DBF8}"/>
              </a:ext>
            </a:extLst>
          </p:cNvPr>
          <p:cNvSpPr>
            <a:spLocks noGrp="1"/>
          </p:cNvSpPr>
          <p:nvPr>
            <p:ph idx="1"/>
          </p:nvPr>
        </p:nvSpPr>
        <p:spPr>
          <a:xfrm>
            <a:off x="3732023" y="963877"/>
            <a:ext cx="4783327" cy="4930246"/>
          </a:xfrm>
        </p:spPr>
        <p:txBody>
          <a:bodyPr anchor="ctr">
            <a:normAutofit/>
          </a:bodyPr>
          <a:lstStyle/>
          <a:p>
            <a:r>
              <a:rPr lang="en-US" sz="2100" dirty="0"/>
              <a:t>Two extremes:</a:t>
            </a:r>
          </a:p>
          <a:p>
            <a:r>
              <a:rPr lang="en-US" sz="2100" dirty="0"/>
              <a:t>Strong consistency:</a:t>
            </a:r>
          </a:p>
          <a:p>
            <a:pPr lvl="1"/>
            <a:r>
              <a:rPr lang="en-US" sz="2100" dirty="0"/>
              <a:t>All replicas must exhibit same value to clients at all times</a:t>
            </a:r>
          </a:p>
          <a:p>
            <a:pPr lvl="1"/>
            <a:r>
              <a:rPr lang="en-US" sz="2100" dirty="0"/>
              <a:t>Important in </a:t>
            </a:r>
            <a:r>
              <a:rPr lang="en-US" sz="2100" dirty="0" err="1"/>
              <a:t>e.g</a:t>
            </a:r>
            <a:r>
              <a:rPr lang="en-US" sz="2100" dirty="0"/>
              <a:t> finance/banking</a:t>
            </a:r>
          </a:p>
          <a:p>
            <a:r>
              <a:rPr lang="en-US" sz="2100" dirty="0"/>
              <a:t>Eventual Consistency</a:t>
            </a:r>
          </a:p>
          <a:p>
            <a:pPr lvl="1"/>
            <a:r>
              <a:rPr lang="en-US" sz="2100" dirty="0"/>
              <a:t>Some replicas may be stale (hopefully not for long)</a:t>
            </a:r>
          </a:p>
          <a:p>
            <a:pPr lvl="1"/>
            <a:r>
              <a:rPr lang="en-US" sz="2100" dirty="0"/>
              <a:t>Clients may see inconsistent values when reading the same value</a:t>
            </a:r>
          </a:p>
          <a:p>
            <a:pPr lvl="1"/>
            <a:r>
              <a:rPr lang="en-US" sz="2100" dirty="0"/>
              <a:t>Fine in e.g. Twitter feeds</a:t>
            </a:r>
          </a:p>
          <a:p>
            <a:pPr lvl="1"/>
            <a:endParaRPr lang="en-US" sz="2100" dirty="0"/>
          </a:p>
        </p:txBody>
      </p:sp>
    </p:spTree>
    <p:extLst>
      <p:ext uri="{BB962C8B-B14F-4D97-AF65-F5344CB8AC3E}">
        <p14:creationId xmlns:p14="http://schemas.microsoft.com/office/powerpoint/2010/main" val="1530277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p:spPr>
        <p:txBody>
          <a:bodyPr vert="horz" lIns="91440" tIns="45720" rIns="91440" bIns="45720" rtlCol="0" anchor="ctr">
            <a:normAutofit/>
          </a:bodyPr>
          <a:lstStyle/>
          <a:p>
            <a:r>
              <a:rPr lang="en-US" kern="1200" dirty="0">
                <a:solidFill>
                  <a:schemeClr val="tx1"/>
                </a:solidFill>
                <a:latin typeface="+mj-lt"/>
                <a:ea typeface="+mj-ea"/>
                <a:cs typeface="+mj-cs"/>
              </a:rPr>
              <a:t>Eventual Consistency </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F0C3C320-5EDE-468B-A2C4-F6ADB2CB5E84}"/>
              </a:ext>
            </a:extLst>
          </p:cNvPr>
          <p:cNvGraphicFramePr>
            <a:graphicFrameLocks noGrp="1"/>
          </p:cNvGraphicFramePr>
          <p:nvPr>
            <p:ph sz="half" idx="1"/>
            <p:extLst>
              <p:ext uri="{D42A27DB-BD31-4B8C-83A1-F6EECF244321}">
                <p14:modId xmlns:p14="http://schemas.microsoft.com/office/powerpoint/2010/main" val="1822065040"/>
              </p:ext>
            </p:extLst>
          </p:nvPr>
        </p:nvGraphicFramePr>
        <p:xfrm>
          <a:off x="628650" y="1524000"/>
          <a:ext cx="78867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0062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321733"/>
            <a:ext cx="8680116"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Title 1">
            <a:extLst>
              <a:ext uri="{FF2B5EF4-FFF2-40B4-BE49-F238E27FC236}">
                <a16:creationId xmlns:a16="http://schemas.microsoft.com/office/drawing/2014/main" id="{B21DEBA5-EC5C-4537-BCBA-AFB8A6B24F3A}"/>
              </a:ext>
            </a:extLst>
          </p:cNvPr>
          <p:cNvSpPr>
            <a:spLocks noGrp="1"/>
          </p:cNvSpPr>
          <p:nvPr>
            <p:ph type="title" idx="4294967295"/>
          </p:nvPr>
        </p:nvSpPr>
        <p:spPr>
          <a:xfrm>
            <a:off x="1143000" y="1122362"/>
            <a:ext cx="6858000" cy="2840037"/>
          </a:xfrm>
        </p:spPr>
        <p:txBody>
          <a:bodyPr vert="horz" lIns="91440" tIns="45720" rIns="91440" bIns="45720" rtlCol="0" anchor="b">
            <a:normAutofit/>
          </a:bodyPr>
          <a:lstStyle/>
          <a:p>
            <a:pPr algn="ctr"/>
            <a:r>
              <a:rPr lang="en-US" altLang="en-US" sz="5000" kern="1200" dirty="0">
                <a:solidFill>
                  <a:schemeClr val="tx1"/>
                </a:solidFill>
                <a:latin typeface="+mj-lt"/>
                <a:ea typeface="+mj-ea"/>
                <a:cs typeface="+mj-cs"/>
              </a:rPr>
              <a:t>Scaling Databases</a:t>
            </a:r>
          </a:p>
        </p:txBody>
      </p:sp>
      <p:cxnSp>
        <p:nvCxnSpPr>
          <p:cNvPr id="139" name="Straight Connector 13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4109417"/>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359500" y="446674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618170"/>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1092141" y="4195384"/>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2</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362200" y="4626696"/>
            <a:ext cx="2244925" cy="1012104"/>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061744" y="5381426"/>
            <a:ext cx="1135375" cy="707886"/>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Read </a:t>
            </a:r>
          </a:p>
          <a:p>
            <a:pPr algn="ctr" defTabSz="914400" eaLnBrk="1" fontAlgn="auto" hangingPunct="1">
              <a:spcBef>
                <a:spcPts val="0"/>
              </a:spcBef>
              <a:spcAft>
                <a:spcPts val="0"/>
              </a:spcAft>
            </a:pPr>
            <a:r>
              <a:rPr lang="en-US" sz="2000" dirty="0">
                <a:solidFill>
                  <a:prstClr val="black"/>
                </a:solidFill>
                <a:latin typeface="Calibri" panose="020F0502020204030204"/>
                <a:ea typeface="+mn-ea"/>
              </a:rPr>
              <a:t>Value =5 </a:t>
            </a:r>
          </a:p>
        </p:txBody>
      </p:sp>
    </p:spTree>
    <p:extLst>
      <p:ext uri="{BB962C8B-B14F-4D97-AF65-F5344CB8AC3E}">
        <p14:creationId xmlns:p14="http://schemas.microsoft.com/office/powerpoint/2010/main" val="225960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68BEE-BB48-436A-98B6-5FE3A79C7F65}"/>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sz="3700" kern="1200">
                <a:solidFill>
                  <a:schemeClr val="accent1"/>
                </a:solidFill>
                <a:latin typeface="+mj-lt"/>
                <a:ea typeface="+mj-ea"/>
                <a:cs typeface="+mj-cs"/>
              </a:rPr>
              <a:t>Eventual Consistency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50FDE1-BA3A-446E-A5DA-35E022D8D94E}"/>
              </a:ext>
            </a:extLst>
          </p:cNvPr>
          <p:cNvSpPr>
            <a:spLocks noGrp="1"/>
          </p:cNvSpPr>
          <p:nvPr>
            <p:ph sz="half" idx="1"/>
          </p:nvPr>
        </p:nvSpPr>
        <p:spPr>
          <a:xfrm>
            <a:off x="3732023" y="963877"/>
            <a:ext cx="5107174" cy="4930246"/>
          </a:xfrm>
        </p:spPr>
        <p:txBody>
          <a:bodyPr vert="horz" lIns="91440" tIns="45720" rIns="91440" bIns="45720" rtlCol="0" anchor="ctr">
            <a:normAutofit/>
          </a:bodyPr>
          <a:lstStyle/>
          <a:p>
            <a:r>
              <a:rPr lang="en-US" sz="2100" dirty="0"/>
              <a:t>Client writes are sent to (typically) one coordinating replica</a:t>
            </a:r>
          </a:p>
          <a:p>
            <a:r>
              <a:rPr lang="en-US" sz="2100" dirty="0"/>
              <a:t>Coordinating replica: </a:t>
            </a:r>
          </a:p>
          <a:p>
            <a:pPr lvl="1"/>
            <a:r>
              <a:rPr lang="en-US" sz="2100" dirty="0"/>
              <a:t>Performs update and informs client</a:t>
            </a:r>
          </a:p>
          <a:p>
            <a:pPr lvl="1"/>
            <a:r>
              <a:rPr lang="en-US" sz="2100" dirty="0"/>
              <a:t>Sends update to other replicas</a:t>
            </a:r>
          </a:p>
          <a:p>
            <a:pPr lvl="1"/>
            <a:r>
              <a:rPr lang="en-US" sz="2100" dirty="0"/>
              <a:t>Receives acknowledgement of success (hopefully!)</a:t>
            </a:r>
          </a:p>
          <a:p>
            <a:pPr lvl="1"/>
            <a:r>
              <a:rPr lang="en-US" sz="2100" dirty="0"/>
              <a:t>If a replica is dead, things get tricky</a:t>
            </a:r>
          </a:p>
          <a:p>
            <a:pPr lvl="2"/>
            <a:r>
              <a:rPr lang="en-US" sz="1700" dirty="0" err="1"/>
              <a:t>Eg</a:t>
            </a:r>
            <a:r>
              <a:rPr lang="en-US" sz="1700" dirty="0"/>
              <a:t> hinted handoff (more later)</a:t>
            </a:r>
          </a:p>
          <a:p>
            <a:r>
              <a:rPr lang="en-US" sz="2100" dirty="0"/>
              <a:t>If N replicas:</a:t>
            </a:r>
          </a:p>
          <a:p>
            <a:pPr lvl="1"/>
            <a:r>
              <a:rPr lang="en-US" sz="2100" dirty="0"/>
              <a:t>Client may choose to write to &gt;1 replicas</a:t>
            </a:r>
          </a:p>
          <a:p>
            <a:pPr lvl="1"/>
            <a:r>
              <a:rPr lang="en-US" sz="2100" dirty="0"/>
              <a:t>Decrease inconsistency window </a:t>
            </a:r>
          </a:p>
          <a:p>
            <a:pPr lvl="1"/>
            <a:r>
              <a:rPr lang="en-US" sz="2100" dirty="0"/>
              <a:t>Longer write latencies</a:t>
            </a:r>
          </a:p>
        </p:txBody>
      </p:sp>
      <p:pic>
        <p:nvPicPr>
          <p:cNvPr id="6" name="Graphic 5" descr="Trophy">
            <a:extLst>
              <a:ext uri="{FF2B5EF4-FFF2-40B4-BE49-F238E27FC236}">
                <a16:creationId xmlns:a16="http://schemas.microsoft.com/office/drawing/2014/main" id="{13D9A4E0-F2C2-4B24-82DC-2AA4DACA83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8150" y="4953000"/>
            <a:ext cx="457200" cy="457200"/>
          </a:xfrm>
          <a:prstGeom prst="rect">
            <a:avLst/>
          </a:prstGeom>
        </p:spPr>
      </p:pic>
      <p:pic>
        <p:nvPicPr>
          <p:cNvPr id="9" name="Graphic 8" descr="Danger">
            <a:extLst>
              <a:ext uri="{FF2B5EF4-FFF2-40B4-BE49-F238E27FC236}">
                <a16:creationId xmlns:a16="http://schemas.microsoft.com/office/drawing/2014/main" id="{4C4B746B-276B-4E68-A082-F23934AFE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8999" y="5486399"/>
            <a:ext cx="407723" cy="407723"/>
          </a:xfrm>
          <a:prstGeom prst="rect">
            <a:avLst/>
          </a:prstGeom>
        </p:spPr>
      </p:pic>
    </p:spTree>
    <p:extLst>
      <p:ext uri="{BB962C8B-B14F-4D97-AF65-F5344CB8AC3E}">
        <p14:creationId xmlns:p14="http://schemas.microsoft.com/office/powerpoint/2010/main" val="244057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42042" y="552751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618170"/>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1092141" y="4195384"/>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2</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066318" y="4679584"/>
            <a:ext cx="2540807" cy="959215"/>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81630" y="4584199"/>
            <a:ext cx="113537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=1 </a:t>
            </a:r>
          </a:p>
        </p:txBody>
      </p:sp>
      <p:pic>
        <p:nvPicPr>
          <p:cNvPr id="32" name="Graphic 31" descr="Man changing baby">
            <a:extLst>
              <a:ext uri="{FF2B5EF4-FFF2-40B4-BE49-F238E27FC236}">
                <a16:creationId xmlns:a16="http://schemas.microsoft.com/office/drawing/2014/main" id="{ACDB947A-41EB-4554-A7B6-9BC1989322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104" y="4614767"/>
            <a:ext cx="756745" cy="756745"/>
          </a:xfrm>
          <a:prstGeom prst="rect">
            <a:avLst/>
          </a:prstGeom>
        </p:spPr>
      </p:pic>
      <p:sp>
        <p:nvSpPr>
          <p:cNvPr id="33" name="TextBox 32">
            <a:extLst>
              <a:ext uri="{FF2B5EF4-FFF2-40B4-BE49-F238E27FC236}">
                <a16:creationId xmlns:a16="http://schemas.microsoft.com/office/drawing/2014/main" id="{2EA4F6AA-9A4B-4EE4-8BE8-41959DA3254D}"/>
              </a:ext>
            </a:extLst>
          </p:cNvPr>
          <p:cNvSpPr txBox="1"/>
          <p:nvPr/>
        </p:nvSpPr>
        <p:spPr>
          <a:xfrm>
            <a:off x="601082" y="5859230"/>
            <a:ext cx="1656223" cy="461665"/>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Stale read</a:t>
            </a:r>
          </a:p>
        </p:txBody>
      </p:sp>
    </p:spTree>
    <p:extLst>
      <p:ext uri="{BB962C8B-B14F-4D97-AF65-F5344CB8AC3E}">
        <p14:creationId xmlns:p14="http://schemas.microsoft.com/office/powerpoint/2010/main" val="19923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fade">
                                      <p:cBhvr>
                                        <p:cTn id="4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961C5-FADF-40F7-8BE6-971EE52FC446}"/>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Read your own writes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C54B44-9736-4BE3-B3D6-4C7E08011248}"/>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2100" dirty="0"/>
              <a:t>if a process performs a write </a:t>
            </a:r>
            <a:r>
              <a:rPr lang="en-US" sz="2100" i="1" dirty="0"/>
              <a:t>w</a:t>
            </a:r>
            <a:r>
              <a:rPr lang="en-US" sz="2100" dirty="0"/>
              <a:t>, then that same process performs a subsequent read </a:t>
            </a:r>
            <a:r>
              <a:rPr lang="en-US" sz="2100" i="1" dirty="0"/>
              <a:t>r</a:t>
            </a:r>
            <a:r>
              <a:rPr lang="en-US" sz="2100" dirty="0"/>
              <a:t>, then </a:t>
            </a:r>
            <a:r>
              <a:rPr lang="en-US" sz="2100" i="1" dirty="0"/>
              <a:t>r</a:t>
            </a:r>
            <a:r>
              <a:rPr lang="en-US" sz="2100" dirty="0"/>
              <a:t> must observe </a:t>
            </a:r>
            <a:r>
              <a:rPr lang="en-US" sz="2100" i="1" dirty="0"/>
              <a:t>w</a:t>
            </a:r>
            <a:r>
              <a:rPr lang="en-US" sz="2100" dirty="0"/>
              <a:t>’s effects.</a:t>
            </a:r>
          </a:p>
          <a:p>
            <a:r>
              <a:rPr lang="en-US" sz="2100" dirty="0"/>
              <a:t>Example:</a:t>
            </a:r>
          </a:p>
          <a:p>
            <a:pPr lvl="1"/>
            <a:r>
              <a:rPr lang="en-US" sz="2100" dirty="0"/>
              <a:t>User changes default credit card on a site </a:t>
            </a:r>
          </a:p>
          <a:p>
            <a:pPr lvl="2"/>
            <a:r>
              <a:rPr lang="en-US" sz="2100" dirty="0"/>
              <a:t>i.e. write new credit card details</a:t>
            </a:r>
          </a:p>
          <a:p>
            <a:pPr lvl="1"/>
            <a:r>
              <a:rPr lang="en-US" sz="2100" dirty="0"/>
              <a:t>User executes a transaction with default credit card</a:t>
            </a:r>
          </a:p>
          <a:p>
            <a:pPr lvl="2"/>
            <a:r>
              <a:rPr lang="en-US" sz="2100" dirty="0"/>
              <a:t>i.e. read credit card details</a:t>
            </a:r>
          </a:p>
          <a:p>
            <a:pPr lvl="1"/>
            <a:r>
              <a:rPr lang="en-US" sz="2100" dirty="0"/>
              <a:t>Expect to use new card (not old one!)</a:t>
            </a:r>
          </a:p>
        </p:txBody>
      </p:sp>
    </p:spTree>
    <p:extLst>
      <p:ext uri="{BB962C8B-B14F-4D97-AF65-F5344CB8AC3E}">
        <p14:creationId xmlns:p14="http://schemas.microsoft.com/office/powerpoint/2010/main" val="668643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07125" y="4165444"/>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42042" y="552751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9" name="Arrow: Curved Left 28">
            <a:extLst>
              <a:ext uri="{FF2B5EF4-FFF2-40B4-BE49-F238E27FC236}">
                <a16:creationId xmlns:a16="http://schemas.microsoft.com/office/drawing/2014/main" id="{F663AB3A-655C-43A1-9825-0BB733930090}"/>
              </a:ext>
            </a:extLst>
          </p:cNvPr>
          <p:cNvSpPr/>
          <p:nvPr/>
        </p:nvSpPr>
        <p:spPr>
          <a:xfrm>
            <a:off x="2778326" y="4618170"/>
            <a:ext cx="1828799" cy="1020630"/>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1777869" y="4816420"/>
            <a:ext cx="113537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=1 </a:t>
            </a:r>
          </a:p>
        </p:txBody>
      </p:sp>
      <p:pic>
        <p:nvPicPr>
          <p:cNvPr id="32" name="Graphic 31" descr="Man changing baby">
            <a:extLst>
              <a:ext uri="{FF2B5EF4-FFF2-40B4-BE49-F238E27FC236}">
                <a16:creationId xmlns:a16="http://schemas.microsoft.com/office/drawing/2014/main" id="{ACDB947A-41EB-4554-A7B6-9BC1989322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2104" y="4614767"/>
            <a:ext cx="756745" cy="756745"/>
          </a:xfrm>
          <a:prstGeom prst="rect">
            <a:avLst/>
          </a:prstGeom>
        </p:spPr>
      </p:pic>
      <p:sp>
        <p:nvSpPr>
          <p:cNvPr id="33" name="TextBox 32">
            <a:extLst>
              <a:ext uri="{FF2B5EF4-FFF2-40B4-BE49-F238E27FC236}">
                <a16:creationId xmlns:a16="http://schemas.microsoft.com/office/drawing/2014/main" id="{2EA4F6AA-9A4B-4EE4-8BE8-41959DA3254D}"/>
              </a:ext>
            </a:extLst>
          </p:cNvPr>
          <p:cNvSpPr txBox="1"/>
          <p:nvPr/>
        </p:nvSpPr>
        <p:spPr>
          <a:xfrm>
            <a:off x="1777869" y="4066398"/>
            <a:ext cx="1656223" cy="461665"/>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Stale read</a:t>
            </a:r>
          </a:p>
        </p:txBody>
      </p:sp>
    </p:spTree>
    <p:extLst>
      <p:ext uri="{BB962C8B-B14F-4D97-AF65-F5344CB8AC3E}">
        <p14:creationId xmlns:p14="http://schemas.microsoft.com/office/powerpoint/2010/main" val="105618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fade">
                                      <p:cBhvr>
                                        <p:cTn id="43"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5F4F5B-22CB-471E-BDC0-3F21999683BD}"/>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Quorum Reads and Writes</a:t>
            </a:r>
          </a:p>
        </p:txBody>
      </p:sp>
      <p:cxnSp>
        <p:nvCxnSpPr>
          <p:cNvPr id="15" name="Straight Connector 14">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FCC4BC-BA95-45E1-9FE3-2219DA394412}"/>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2100" dirty="0"/>
              <a:t>Quorum = majority</a:t>
            </a:r>
          </a:p>
          <a:p>
            <a:r>
              <a:rPr lang="en-US" sz="2100" dirty="0"/>
              <a:t>In a leaderless system, let’s define:</a:t>
            </a:r>
          </a:p>
          <a:p>
            <a:pPr marL="800100" lvl="2"/>
            <a:r>
              <a:rPr lang="en-US" sz="2100" dirty="0"/>
              <a:t>N is number of replicas</a:t>
            </a:r>
          </a:p>
          <a:p>
            <a:pPr marL="800100" lvl="2"/>
            <a:r>
              <a:rPr lang="en-US" sz="2100" dirty="0"/>
              <a:t>W = number of replicas that need to be updated on every write</a:t>
            </a:r>
          </a:p>
          <a:p>
            <a:pPr marL="800100" lvl="2"/>
            <a:r>
              <a:rPr lang="en-US" sz="2100" dirty="0"/>
              <a:t>R = number of replicas that need to be read to get latest value</a:t>
            </a:r>
          </a:p>
          <a:p>
            <a:pPr marL="342900" lvl="1"/>
            <a:r>
              <a:rPr lang="en-US" sz="2100" dirty="0"/>
              <a:t>Assume data is versioned somehow (version number, timestamp) so latest value can be discerned</a:t>
            </a:r>
          </a:p>
          <a:p>
            <a:endParaRPr lang="en-US" sz="2100" dirty="0"/>
          </a:p>
        </p:txBody>
      </p:sp>
      <p:sp>
        <p:nvSpPr>
          <p:cNvPr id="8" name="Content Placeholder 2">
            <a:extLst>
              <a:ext uri="{FF2B5EF4-FFF2-40B4-BE49-F238E27FC236}">
                <a16:creationId xmlns:a16="http://schemas.microsoft.com/office/drawing/2014/main" id="{990BBC3D-C3B6-4444-8E61-404A618F9255}"/>
              </a:ext>
            </a:extLst>
          </p:cNvPr>
          <p:cNvSpPr txBox="1">
            <a:spLocks/>
          </p:cNvSpPr>
          <p:nvPr/>
        </p:nvSpPr>
        <p:spPr>
          <a:xfrm>
            <a:off x="742950" y="2667000"/>
            <a:ext cx="7772400" cy="1143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fontAlgn="auto">
              <a:spcAft>
                <a:spcPts val="0"/>
              </a:spcAft>
              <a:buFont typeface="Arial" charset="0"/>
              <a:buChar char="•"/>
            </a:pPr>
            <a:endParaRPr lang="en-US" dirty="0"/>
          </a:p>
        </p:txBody>
      </p:sp>
    </p:spTree>
    <p:extLst>
      <p:ext uri="{BB962C8B-B14F-4D97-AF65-F5344CB8AC3E}">
        <p14:creationId xmlns:p14="http://schemas.microsoft.com/office/powerpoint/2010/main" val="444345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E122-738E-4297-8260-008CA8D3C9DA}"/>
              </a:ext>
            </a:extLst>
          </p:cNvPr>
          <p:cNvSpPr>
            <a:spLocks noGrp="1"/>
          </p:cNvSpPr>
          <p:nvPr>
            <p:ph type="title"/>
          </p:nvPr>
        </p:nvSpPr>
        <p:spPr>
          <a:xfrm>
            <a:off x="152400" y="152400"/>
            <a:ext cx="7886700" cy="1325563"/>
          </a:xfrm>
        </p:spPr>
        <p:txBody>
          <a:bodyPr/>
          <a:lstStyle/>
          <a:p>
            <a:r>
              <a:rPr lang="en-US" dirty="0"/>
              <a:t>Eventual Consistency</a:t>
            </a:r>
          </a:p>
        </p:txBody>
      </p:sp>
      <p:pic>
        <p:nvPicPr>
          <p:cNvPr id="5" name="Picture 4">
            <a:extLst>
              <a:ext uri="{FF2B5EF4-FFF2-40B4-BE49-F238E27FC236}">
                <a16:creationId xmlns:a16="http://schemas.microsoft.com/office/drawing/2014/main" id="{411D2EAB-851C-4302-AD17-3FE49802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6" name="Picture 5">
            <a:extLst>
              <a:ext uri="{FF2B5EF4-FFF2-40B4-BE49-F238E27FC236}">
                <a16:creationId xmlns:a16="http://schemas.microsoft.com/office/drawing/2014/main" id="{1073DEE5-0417-4392-BFB2-8D8CBF6A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7" name="Picture 6">
            <a:extLst>
              <a:ext uri="{FF2B5EF4-FFF2-40B4-BE49-F238E27FC236}">
                <a16:creationId xmlns:a16="http://schemas.microsoft.com/office/drawing/2014/main" id="{BADCDD56-BB48-4163-BD4E-C5579BC4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8" name="Picture 7">
            <a:extLst>
              <a:ext uri="{FF2B5EF4-FFF2-40B4-BE49-F238E27FC236}">
                <a16:creationId xmlns:a16="http://schemas.microsoft.com/office/drawing/2014/main" id="{8FBF3873-4472-4BAD-A175-716591BD6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9" name="TextBox 8">
            <a:extLst>
              <a:ext uri="{FF2B5EF4-FFF2-40B4-BE49-F238E27FC236}">
                <a16:creationId xmlns:a16="http://schemas.microsoft.com/office/drawing/2014/main" id="{B3403C6A-AEB4-4F9A-82E8-E8719228713B}"/>
              </a:ext>
            </a:extLst>
          </p:cNvPr>
          <p:cNvSpPr txBox="1"/>
          <p:nvPr/>
        </p:nvSpPr>
        <p:spPr>
          <a:xfrm>
            <a:off x="2251782" y="1077853"/>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C66E2850-F8D4-4291-8A5A-8DCDC28DD26B}"/>
              </a:ext>
            </a:extLst>
          </p:cNvPr>
          <p:cNvSpPr txBox="1"/>
          <p:nvPr/>
        </p:nvSpPr>
        <p:spPr>
          <a:xfrm>
            <a:off x="397283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BB334E0F-5C14-4BF9-A9BD-FC21104B770A}"/>
              </a:ext>
            </a:extLst>
          </p:cNvPr>
          <p:cNvSpPr txBox="1"/>
          <p:nvPr/>
        </p:nvSpPr>
        <p:spPr>
          <a:xfrm>
            <a:off x="5766309"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7129979A-0B13-4BE4-99EA-4731B41360B1}"/>
              </a:ext>
            </a:extLst>
          </p:cNvPr>
          <p:cNvSpPr txBox="1"/>
          <p:nvPr/>
        </p:nvSpPr>
        <p:spPr>
          <a:xfrm>
            <a:off x="7559784" y="1077853"/>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FEA1D05D-5D9C-4B0B-A1D7-C1A78D49020B}"/>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4" name="Rectangle 13">
            <a:extLst>
              <a:ext uri="{FF2B5EF4-FFF2-40B4-BE49-F238E27FC236}">
                <a16:creationId xmlns:a16="http://schemas.microsoft.com/office/drawing/2014/main" id="{8688DFB4-59E1-4EA6-AF55-2A75DC93BE7B}"/>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F213C785-D319-4742-8D5C-9FE4973EA5BF}"/>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cxnSp>
        <p:nvCxnSpPr>
          <p:cNvPr id="17" name="Straight Arrow Connector 16">
            <a:extLst>
              <a:ext uri="{FF2B5EF4-FFF2-40B4-BE49-F238E27FC236}">
                <a16:creationId xmlns:a16="http://schemas.microsoft.com/office/drawing/2014/main" id="{D3C53C2F-6F40-43C9-BD37-C8FAAFB16510}"/>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93B82B-ACDD-4486-BBEE-742A2C454C94}"/>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32FBC-5B47-4CD4-8E2B-54133F652911}"/>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3D434A01-A82D-4DF9-8EA2-9DC4C2ECB42E}"/>
              </a:ext>
            </a:extLst>
          </p:cNvPr>
          <p:cNvSpPr/>
          <p:nvPr/>
        </p:nvSpPr>
        <p:spPr>
          <a:xfrm>
            <a:off x="2819400" y="31242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1" name="Rectangle 20">
            <a:extLst>
              <a:ext uri="{FF2B5EF4-FFF2-40B4-BE49-F238E27FC236}">
                <a16:creationId xmlns:a16="http://schemas.microsoft.com/office/drawing/2014/main" id="{BB62F558-EC5B-48BB-9480-598B78AC2DE7}"/>
              </a:ext>
            </a:extLst>
          </p:cNvPr>
          <p:cNvSpPr/>
          <p:nvPr/>
        </p:nvSpPr>
        <p:spPr>
          <a:xfrm>
            <a:off x="6208464" y="370377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2" name="Arrow: Right 21">
            <a:extLst>
              <a:ext uri="{FF2B5EF4-FFF2-40B4-BE49-F238E27FC236}">
                <a16:creationId xmlns:a16="http://schemas.microsoft.com/office/drawing/2014/main" id="{35A9359C-1738-4E52-8E30-1283926307D7}"/>
              </a:ext>
            </a:extLst>
          </p:cNvPr>
          <p:cNvSpPr/>
          <p:nvPr/>
        </p:nvSpPr>
        <p:spPr>
          <a:xfrm>
            <a:off x="6438900" y="3994663"/>
            <a:ext cx="1755572"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24" name="Rectangle 23">
            <a:extLst>
              <a:ext uri="{FF2B5EF4-FFF2-40B4-BE49-F238E27FC236}">
                <a16:creationId xmlns:a16="http://schemas.microsoft.com/office/drawing/2014/main" id="{AA829E69-D161-4F90-B4EF-85588153F328}"/>
              </a:ext>
            </a:extLst>
          </p:cNvPr>
          <p:cNvSpPr/>
          <p:nvPr/>
        </p:nvSpPr>
        <p:spPr>
          <a:xfrm>
            <a:off x="8064517" y="440380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sp>
        <p:nvSpPr>
          <p:cNvPr id="25" name="Arrow: Left 24">
            <a:extLst>
              <a:ext uri="{FF2B5EF4-FFF2-40B4-BE49-F238E27FC236}">
                <a16:creationId xmlns:a16="http://schemas.microsoft.com/office/drawing/2014/main" id="{79F4B097-6BA5-4FA8-B1E3-2E507E3C5C1B}"/>
              </a:ext>
            </a:extLst>
          </p:cNvPr>
          <p:cNvSpPr/>
          <p:nvPr/>
        </p:nvSpPr>
        <p:spPr>
          <a:xfrm>
            <a:off x="4663095" y="5396463"/>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=5</a:t>
            </a:r>
          </a:p>
        </p:txBody>
      </p:sp>
      <p:sp>
        <p:nvSpPr>
          <p:cNvPr id="26" name="Rectangle 25">
            <a:extLst>
              <a:ext uri="{FF2B5EF4-FFF2-40B4-BE49-F238E27FC236}">
                <a16:creationId xmlns:a16="http://schemas.microsoft.com/office/drawing/2014/main" id="{4F518B54-78FC-4DC0-8DF4-460866226B28}"/>
              </a:ext>
            </a:extLst>
          </p:cNvPr>
          <p:cNvSpPr/>
          <p:nvPr/>
        </p:nvSpPr>
        <p:spPr>
          <a:xfrm>
            <a:off x="4430157" y="5780147"/>
            <a:ext cx="353936"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5</a:t>
            </a:r>
          </a:p>
        </p:txBody>
      </p:sp>
      <p:pic>
        <p:nvPicPr>
          <p:cNvPr id="27" name="Picture 26">
            <a:extLst>
              <a:ext uri="{FF2B5EF4-FFF2-40B4-BE49-F238E27FC236}">
                <a16:creationId xmlns:a16="http://schemas.microsoft.com/office/drawing/2014/main" id="{29FCEDC8-CB8F-465D-8CFD-00EF046DB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485" y="4146895"/>
            <a:ext cx="753342" cy="753342"/>
          </a:xfrm>
          <a:prstGeom prst="rect">
            <a:avLst/>
          </a:prstGeom>
        </p:spPr>
      </p:pic>
      <p:sp>
        <p:nvSpPr>
          <p:cNvPr id="28" name="TextBox 27">
            <a:extLst>
              <a:ext uri="{FF2B5EF4-FFF2-40B4-BE49-F238E27FC236}">
                <a16:creationId xmlns:a16="http://schemas.microsoft.com/office/drawing/2014/main" id="{C178963E-107C-4348-843B-A0E0DDFFA4CA}"/>
              </a:ext>
            </a:extLst>
          </p:cNvPr>
          <p:cNvSpPr txBox="1"/>
          <p:nvPr/>
        </p:nvSpPr>
        <p:spPr>
          <a:xfrm>
            <a:off x="2662384" y="2844167"/>
            <a:ext cx="67037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W=2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9" name="Arrow: Curved Left 28">
            <a:extLst>
              <a:ext uri="{FF2B5EF4-FFF2-40B4-BE49-F238E27FC236}">
                <a16:creationId xmlns:a16="http://schemas.microsoft.com/office/drawing/2014/main" id="{F663AB3A-655C-43A1-9825-0BB733930090}"/>
              </a:ext>
            </a:extLst>
          </p:cNvPr>
          <p:cNvSpPr/>
          <p:nvPr/>
        </p:nvSpPr>
        <p:spPr>
          <a:xfrm>
            <a:off x="2333485" y="4155421"/>
            <a:ext cx="2244925" cy="1012104"/>
          </a:xfrm>
          <a:prstGeom prst="curved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2513DC4-3040-4B9E-B412-C4C97053008F}"/>
              </a:ext>
            </a:extLst>
          </p:cNvPr>
          <p:cNvSpPr txBox="1"/>
          <p:nvPr/>
        </p:nvSpPr>
        <p:spPr>
          <a:xfrm>
            <a:off x="34360" y="4910151"/>
            <a:ext cx="3132717"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Value =5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(the</a:t>
            </a:r>
            <a:r>
              <a:rPr kumimoji="0" lang="en-US" sz="2000" b="0" i="1"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most up to date </a:t>
            </a:r>
            <a:r>
              <a:rPr kumimoji="0" 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value) </a:t>
            </a:r>
          </a:p>
        </p:txBody>
      </p:sp>
      <p:sp>
        <p:nvSpPr>
          <p:cNvPr id="31" name="TextBox 30">
            <a:extLst>
              <a:ext uri="{FF2B5EF4-FFF2-40B4-BE49-F238E27FC236}">
                <a16:creationId xmlns:a16="http://schemas.microsoft.com/office/drawing/2014/main" id="{CE24E6F1-65DB-4CEB-A17D-C5C237FCA19C}"/>
              </a:ext>
            </a:extLst>
          </p:cNvPr>
          <p:cNvSpPr txBox="1"/>
          <p:nvPr/>
        </p:nvSpPr>
        <p:spPr>
          <a:xfrm>
            <a:off x="1164479" y="3790088"/>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2</a:t>
            </a:r>
          </a:p>
        </p:txBody>
      </p:sp>
      <p:sp>
        <p:nvSpPr>
          <p:cNvPr id="32" name="TextBox 31">
            <a:extLst>
              <a:ext uri="{FF2B5EF4-FFF2-40B4-BE49-F238E27FC236}">
                <a16:creationId xmlns:a16="http://schemas.microsoft.com/office/drawing/2014/main" id="{B7EB7701-EC66-4019-9C7D-628D433097F0}"/>
              </a:ext>
            </a:extLst>
          </p:cNvPr>
          <p:cNvSpPr txBox="1"/>
          <p:nvPr/>
        </p:nvSpPr>
        <p:spPr>
          <a:xfrm>
            <a:off x="2280746" y="3655646"/>
            <a:ext cx="58221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R=2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3" name="Arrow: Right 32">
            <a:extLst>
              <a:ext uri="{FF2B5EF4-FFF2-40B4-BE49-F238E27FC236}">
                <a16:creationId xmlns:a16="http://schemas.microsoft.com/office/drawing/2014/main" id="{257607E5-F078-4417-88B8-FBF607F53D5B}"/>
              </a:ext>
            </a:extLst>
          </p:cNvPr>
          <p:cNvSpPr/>
          <p:nvPr/>
        </p:nvSpPr>
        <p:spPr>
          <a:xfrm>
            <a:off x="4615090" y="4366837"/>
            <a:ext cx="1819688"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 request</a:t>
            </a:r>
          </a:p>
        </p:txBody>
      </p:sp>
      <p:sp>
        <p:nvSpPr>
          <p:cNvPr id="34" name="Arrow: Left 33">
            <a:extLst>
              <a:ext uri="{FF2B5EF4-FFF2-40B4-BE49-F238E27FC236}">
                <a16:creationId xmlns:a16="http://schemas.microsoft.com/office/drawing/2014/main" id="{5211739D-F360-4D73-BBFE-E9C5DD45FE33}"/>
              </a:ext>
            </a:extLst>
          </p:cNvPr>
          <p:cNvSpPr/>
          <p:nvPr/>
        </p:nvSpPr>
        <p:spPr>
          <a:xfrm>
            <a:off x="4507544" y="4711829"/>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Tree>
    <p:extLst>
      <p:ext uri="{BB962C8B-B14F-4D97-AF65-F5344CB8AC3E}">
        <p14:creationId xmlns:p14="http://schemas.microsoft.com/office/powerpoint/2010/main" val="275999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P spid="29" grpId="0" animBg="1"/>
      <p:bldP spid="30" grpId="0"/>
      <p:bldP spid="33" grpId="0" animBg="1"/>
      <p:bldP spid="3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8677-C460-49AD-8B3A-3E1A307064C6}"/>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a:solidFill>
                  <a:schemeClr val="tx1"/>
                </a:solidFill>
                <a:latin typeface="+mj-lt"/>
                <a:ea typeface="+mj-ea"/>
                <a:cs typeface="+mj-cs"/>
              </a:rPr>
              <a:t>Quorums</a:t>
            </a:r>
          </a:p>
        </p:txBody>
      </p:sp>
      <p:sp>
        <p:nvSpPr>
          <p:cNvPr id="5" name="Content Placeholder 4">
            <a:extLst>
              <a:ext uri="{FF2B5EF4-FFF2-40B4-BE49-F238E27FC236}">
                <a16:creationId xmlns:a16="http://schemas.microsoft.com/office/drawing/2014/main" id="{C91C3958-C215-4472-A1D6-41524ADBE427}"/>
              </a:ext>
            </a:extLst>
          </p:cNvPr>
          <p:cNvSpPr>
            <a:spLocks noGrp="1"/>
          </p:cNvSpPr>
          <p:nvPr>
            <p:ph sz="half" idx="1"/>
          </p:nvPr>
        </p:nvSpPr>
        <p:spPr>
          <a:xfrm>
            <a:off x="852321" y="2227943"/>
            <a:ext cx="5033221" cy="3788227"/>
          </a:xfrm>
          <a:prstGeom prst="rect">
            <a:avLst/>
          </a:prstGeom>
        </p:spPr>
        <p:txBody>
          <a:bodyPr vert="horz" lIns="91440" tIns="45720" rIns="91440" bIns="45720" rtlCol="0" anchor="ctr">
            <a:normAutofit/>
          </a:bodyPr>
          <a:lstStyle/>
          <a:p>
            <a:r>
              <a:rPr lang="en-US" sz="2100" dirty="0"/>
              <a:t>If both W and R obey (N/2)+1, this is known as </a:t>
            </a:r>
            <a:r>
              <a:rPr lang="en-US" sz="2100" b="1" dirty="0"/>
              <a:t>quorum</a:t>
            </a:r>
          </a:p>
          <a:p>
            <a:r>
              <a:rPr lang="en-US" sz="2100" dirty="0"/>
              <a:t>Essentially a majority of replicas must accept a write or agree on a read</a:t>
            </a:r>
          </a:p>
          <a:p>
            <a:r>
              <a:rPr lang="en-US" sz="2100" dirty="0"/>
              <a:t>If N=5, quorum is W=3 and R=3</a:t>
            </a:r>
          </a:p>
          <a:p>
            <a:pPr lvl="1"/>
            <a:r>
              <a:rPr lang="en-US" sz="2100" dirty="0"/>
              <a:t>Or W+R&gt;N</a:t>
            </a:r>
          </a:p>
          <a:p>
            <a:r>
              <a:rPr lang="en-US" sz="2100" dirty="0"/>
              <a:t>Read your own writes?</a:t>
            </a:r>
          </a:p>
          <a:p>
            <a:pPr lvl="1"/>
            <a:r>
              <a:rPr lang="en-US" sz="2100" dirty="0"/>
              <a:t>Overlap in set of nodes written to and read from</a:t>
            </a:r>
          </a:p>
          <a:p>
            <a:pPr lvl="1"/>
            <a:r>
              <a:rPr lang="en-US" sz="2100" dirty="0"/>
              <a:t>If everything works fine, yep!</a:t>
            </a:r>
          </a:p>
          <a:p>
            <a:endParaRPr lang="en-US" sz="21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Graphic 8" descr="Checkmark">
            <a:extLst>
              <a:ext uri="{FF2B5EF4-FFF2-40B4-BE49-F238E27FC236}">
                <a16:creationId xmlns:a16="http://schemas.microsoft.com/office/drawing/2014/main" id="{86CA5F5D-71F3-4B76-AA44-A66C9D735B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51925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3788791" y="1821552"/>
            <a:ext cx="4626164" cy="1480055"/>
          </a:xfrm>
          <a:prstGeom prst="roundRect">
            <a:avLst/>
          </a:prstGeom>
          <a:solidFill>
            <a:schemeClr val="accent1">
              <a:lumMod val="20000"/>
              <a:lumOff val="80000"/>
            </a:schemeClr>
          </a:solidFill>
          <a:ln w="571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25" dirty="0">
              <a:solidFill>
                <a:schemeClr val="tx2"/>
              </a:solidFill>
            </a:endParaRPr>
          </a:p>
        </p:txBody>
      </p:sp>
      <p:sp>
        <p:nvSpPr>
          <p:cNvPr id="2" name="Title 1"/>
          <p:cNvSpPr>
            <a:spLocks noGrp="1"/>
          </p:cNvSpPr>
          <p:nvPr>
            <p:ph type="title"/>
          </p:nvPr>
        </p:nvSpPr>
        <p:spPr/>
        <p:txBody>
          <a:bodyPr/>
          <a:lstStyle/>
          <a:p>
            <a:r>
              <a:rPr lang="en-US" dirty="0"/>
              <a:t>High-Level Quorum Example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31" y="2070356"/>
            <a:ext cx="660458" cy="660458"/>
          </a:xfrm>
          <a:prstGeom prst="rect">
            <a:avLst/>
          </a:prstGeom>
        </p:spPr>
      </p:pic>
      <p:sp>
        <p:nvSpPr>
          <p:cNvPr id="9" name="Rectangle 8"/>
          <p:cNvSpPr/>
          <p:nvPr/>
        </p:nvSpPr>
        <p:spPr>
          <a:xfrm>
            <a:off x="974914" y="2464958"/>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11" name="Rectangle 10"/>
          <p:cNvSpPr/>
          <p:nvPr/>
        </p:nvSpPr>
        <p:spPr>
          <a:xfrm>
            <a:off x="1033957" y="2524977"/>
            <a:ext cx="978039" cy="499665"/>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2</a:t>
            </a:r>
          </a:p>
          <a:p>
            <a:pPr algn="ctr"/>
            <a:r>
              <a:rPr lang="en-US" sz="1500" dirty="0"/>
              <a:t>Bob: $400</a:t>
            </a:r>
          </a:p>
        </p:txBody>
      </p:sp>
      <p:pic>
        <p:nvPicPr>
          <p:cNvPr id="13" name="Picture 3" descr="D:\Classes\CS 4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0315" y="4256170"/>
            <a:ext cx="783203" cy="7832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568" y="4256170"/>
            <a:ext cx="783203" cy="783203"/>
          </a:xfrm>
          <a:prstGeom prst="rect">
            <a:avLst/>
          </a:prstGeom>
        </p:spPr>
      </p:pic>
      <p:sp>
        <p:nvSpPr>
          <p:cNvPr id="15" name="Rectangle 14"/>
          <p:cNvSpPr/>
          <p:nvPr/>
        </p:nvSpPr>
        <p:spPr>
          <a:xfrm>
            <a:off x="1091194" y="2578053"/>
            <a:ext cx="978040" cy="49602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3</a:t>
            </a:r>
          </a:p>
          <a:p>
            <a:pPr algn="ctr"/>
            <a:r>
              <a:rPr lang="en-US" sz="1500" dirty="0"/>
              <a:t>Bob: $375</a:t>
            </a: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58" y="2066626"/>
            <a:ext cx="660458" cy="660458"/>
          </a:xfrm>
          <a:prstGeom prst="rect">
            <a:avLst/>
          </a:prstGeom>
        </p:spPr>
      </p:pic>
      <p:sp>
        <p:nvSpPr>
          <p:cNvPr id="25" name="Rectangle 24"/>
          <p:cNvSpPr/>
          <p:nvPr/>
        </p:nvSpPr>
        <p:spPr>
          <a:xfrm>
            <a:off x="2637941" y="2461227"/>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27" name="Rectangle 26"/>
          <p:cNvSpPr/>
          <p:nvPr/>
        </p:nvSpPr>
        <p:spPr>
          <a:xfrm>
            <a:off x="2754222" y="2574323"/>
            <a:ext cx="978040" cy="49602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3</a:t>
            </a:r>
          </a:p>
          <a:p>
            <a:pPr algn="ctr"/>
            <a:r>
              <a:rPr lang="en-US" sz="1500" dirty="0"/>
              <a:t>Bob: $375</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647" y="2067361"/>
            <a:ext cx="660458" cy="660458"/>
          </a:xfrm>
          <a:prstGeom prst="rect">
            <a:avLst/>
          </a:prstGeom>
        </p:spPr>
      </p:pic>
      <p:sp>
        <p:nvSpPr>
          <p:cNvPr id="29" name="Rectangle 28"/>
          <p:cNvSpPr/>
          <p:nvPr/>
        </p:nvSpPr>
        <p:spPr>
          <a:xfrm>
            <a:off x="4231530" y="2461963"/>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30" name="Rectangle 29"/>
          <p:cNvSpPr/>
          <p:nvPr/>
        </p:nvSpPr>
        <p:spPr>
          <a:xfrm>
            <a:off x="4290573" y="2521982"/>
            <a:ext cx="978039" cy="499665"/>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2</a:t>
            </a:r>
          </a:p>
          <a:p>
            <a:pPr algn="ctr"/>
            <a:r>
              <a:rPr lang="en-US" sz="1500" dirty="0"/>
              <a:t>Bob: $400</a:t>
            </a:r>
          </a:p>
        </p:txBody>
      </p:sp>
      <p:sp>
        <p:nvSpPr>
          <p:cNvPr id="31" name="Rectangle 30"/>
          <p:cNvSpPr/>
          <p:nvPr/>
        </p:nvSpPr>
        <p:spPr>
          <a:xfrm>
            <a:off x="4347810" y="2575059"/>
            <a:ext cx="978040" cy="49602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3</a:t>
            </a:r>
          </a:p>
          <a:p>
            <a:pPr algn="ctr"/>
            <a:r>
              <a:rPr lang="en-US" sz="1500" dirty="0"/>
              <a:t>Bob: $375</a:t>
            </a: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849" y="2070103"/>
            <a:ext cx="660458" cy="660458"/>
          </a:xfrm>
          <a:prstGeom prst="rect">
            <a:avLst/>
          </a:prstGeom>
        </p:spPr>
      </p:pic>
      <p:sp>
        <p:nvSpPr>
          <p:cNvPr id="33" name="Rectangle 32"/>
          <p:cNvSpPr/>
          <p:nvPr/>
        </p:nvSpPr>
        <p:spPr>
          <a:xfrm>
            <a:off x="5767732" y="2464704"/>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34" name="Rectangle 33"/>
          <p:cNvSpPr/>
          <p:nvPr/>
        </p:nvSpPr>
        <p:spPr>
          <a:xfrm>
            <a:off x="5826775" y="2524724"/>
            <a:ext cx="978039" cy="499665"/>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2</a:t>
            </a:r>
          </a:p>
          <a:p>
            <a:pPr algn="ctr"/>
            <a:r>
              <a:rPr lang="en-US" sz="1500" dirty="0"/>
              <a:t>Bob: $400</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288" y="2066626"/>
            <a:ext cx="660458" cy="660458"/>
          </a:xfrm>
          <a:prstGeom prst="rect">
            <a:avLst/>
          </a:prstGeom>
        </p:spPr>
      </p:pic>
      <p:sp>
        <p:nvSpPr>
          <p:cNvPr id="37" name="Rectangle 36"/>
          <p:cNvSpPr/>
          <p:nvPr/>
        </p:nvSpPr>
        <p:spPr>
          <a:xfrm>
            <a:off x="7361171" y="2461227"/>
            <a:ext cx="978039" cy="49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ts</a:t>
            </a:r>
            <a:r>
              <a:rPr lang="en-US" sz="1500" dirty="0"/>
              <a:t>: 1</a:t>
            </a:r>
          </a:p>
          <a:p>
            <a:pPr algn="ctr"/>
            <a:r>
              <a:rPr lang="en-US" sz="1500" dirty="0"/>
              <a:t>Bob: $300</a:t>
            </a:r>
          </a:p>
        </p:txBody>
      </p:sp>
      <p:sp>
        <p:nvSpPr>
          <p:cNvPr id="40" name="Rounded Rectangle 39"/>
          <p:cNvSpPr/>
          <p:nvPr/>
        </p:nvSpPr>
        <p:spPr>
          <a:xfrm>
            <a:off x="342267" y="1821553"/>
            <a:ext cx="8409631" cy="1460990"/>
          </a:xfrm>
          <a:prstGeom prst="roundRect">
            <a:avLst/>
          </a:prstGeom>
          <a:noFill/>
          <a:ln w="5715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25" dirty="0">
              <a:solidFill>
                <a:schemeClr val="tx2"/>
              </a:solidFill>
            </a:endParaRPr>
          </a:p>
        </p:txBody>
      </p:sp>
      <p:sp>
        <p:nvSpPr>
          <p:cNvPr id="41" name="Up Arrow 40"/>
          <p:cNvSpPr/>
          <p:nvPr/>
        </p:nvSpPr>
        <p:spPr>
          <a:xfrm>
            <a:off x="628650" y="3406123"/>
            <a:ext cx="1275751" cy="79480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500" dirty="0"/>
              <a:t>Write</a:t>
            </a:r>
          </a:p>
        </p:txBody>
      </p:sp>
      <p:sp>
        <p:nvSpPr>
          <p:cNvPr id="42" name="Down Arrow 41"/>
          <p:cNvSpPr/>
          <p:nvPr/>
        </p:nvSpPr>
        <p:spPr>
          <a:xfrm>
            <a:off x="7054040" y="3406123"/>
            <a:ext cx="1275751" cy="794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Read</a:t>
            </a:r>
          </a:p>
        </p:txBody>
      </p:sp>
      <p:graphicFrame>
        <p:nvGraphicFramePr>
          <p:cNvPr id="44" name="Table 43"/>
          <p:cNvGraphicFramePr>
            <a:graphicFrameLocks noGrp="1"/>
          </p:cNvGraphicFramePr>
          <p:nvPr>
            <p:extLst>
              <p:ext uri="{D42A27DB-BD31-4B8C-83A1-F6EECF244321}">
                <p14:modId xmlns:p14="http://schemas.microsoft.com/office/powerpoint/2010/main" val="733093944"/>
              </p:ext>
            </p:extLst>
          </p:nvPr>
        </p:nvGraphicFramePr>
        <p:xfrm>
          <a:off x="5815539" y="4758086"/>
          <a:ext cx="1809227" cy="1127760"/>
        </p:xfrm>
        <a:graphic>
          <a:graphicData uri="http://schemas.openxmlformats.org/drawingml/2006/table">
            <a:tbl>
              <a:tblPr firstRow="1" bandRow="1">
                <a:tableStyleId>{5C22544A-7EE6-4342-B048-85BDC9FD1C3A}</a:tableStyleId>
              </a:tblPr>
              <a:tblGrid>
                <a:gridCol w="1076754">
                  <a:extLst>
                    <a:ext uri="{9D8B030D-6E8A-4147-A177-3AD203B41FA5}">
                      <a16:colId xmlns:a16="http://schemas.microsoft.com/office/drawing/2014/main" val="20000"/>
                    </a:ext>
                  </a:extLst>
                </a:gridCol>
                <a:gridCol w="732473">
                  <a:extLst>
                    <a:ext uri="{9D8B030D-6E8A-4147-A177-3AD203B41FA5}">
                      <a16:colId xmlns:a16="http://schemas.microsoft.com/office/drawing/2014/main" val="20001"/>
                    </a:ext>
                  </a:extLst>
                </a:gridCol>
              </a:tblGrid>
              <a:tr h="278130">
                <a:tc>
                  <a:txBody>
                    <a:bodyPr/>
                    <a:lstStyle/>
                    <a:p>
                      <a:r>
                        <a:rPr lang="en-US" sz="1400" dirty="0"/>
                        <a:t>timestamp</a:t>
                      </a:r>
                    </a:p>
                  </a:txBody>
                  <a:tcPr marL="68580" marR="68580" marT="34290" marB="34290"/>
                </a:tc>
                <a:tc>
                  <a:txBody>
                    <a:bodyPr/>
                    <a:lstStyle/>
                    <a:p>
                      <a:r>
                        <a:rPr lang="en-US" sz="1400" dirty="0"/>
                        <a:t>Balance</a:t>
                      </a:r>
                    </a:p>
                  </a:txBody>
                  <a:tcPr marL="68580" marR="68580" marT="34290" marB="34290"/>
                </a:tc>
                <a:extLst>
                  <a:ext uri="{0D108BD9-81ED-4DB2-BD59-A6C34878D82A}">
                    <a16:rowId xmlns:a16="http://schemas.microsoft.com/office/drawing/2014/main" val="10000"/>
                  </a:ext>
                </a:extLst>
              </a:tr>
              <a:tr h="278130">
                <a:tc>
                  <a:txBody>
                    <a:bodyPr/>
                    <a:lstStyle/>
                    <a:p>
                      <a:r>
                        <a:rPr lang="en-US" sz="1400" dirty="0"/>
                        <a:t>1</a:t>
                      </a:r>
                    </a:p>
                  </a:txBody>
                  <a:tcPr marL="68580" marR="68580" marT="34290" marB="34290"/>
                </a:tc>
                <a:tc>
                  <a:txBody>
                    <a:bodyPr/>
                    <a:lstStyle/>
                    <a:p>
                      <a:r>
                        <a:rPr lang="en-US" sz="1400" dirty="0"/>
                        <a:t>$300</a:t>
                      </a:r>
                    </a:p>
                  </a:txBody>
                  <a:tcPr marL="68580" marR="68580" marT="34290" marB="34290"/>
                </a:tc>
                <a:extLst>
                  <a:ext uri="{0D108BD9-81ED-4DB2-BD59-A6C34878D82A}">
                    <a16:rowId xmlns:a16="http://schemas.microsoft.com/office/drawing/2014/main" val="10001"/>
                  </a:ext>
                </a:extLst>
              </a:tr>
              <a:tr h="278130">
                <a:tc>
                  <a:txBody>
                    <a:bodyPr/>
                    <a:lstStyle/>
                    <a:p>
                      <a:r>
                        <a:rPr lang="en-US" sz="1400" dirty="0"/>
                        <a:t>2</a:t>
                      </a:r>
                    </a:p>
                  </a:txBody>
                  <a:tcPr marL="68580" marR="68580" marT="34290" marB="34290"/>
                </a:tc>
                <a:tc>
                  <a:txBody>
                    <a:bodyPr/>
                    <a:lstStyle/>
                    <a:p>
                      <a:r>
                        <a:rPr lang="en-US" sz="1400" dirty="0"/>
                        <a:t>$400</a:t>
                      </a:r>
                    </a:p>
                  </a:txBody>
                  <a:tcPr marL="68580" marR="68580" marT="34290" marB="34290"/>
                </a:tc>
                <a:extLst>
                  <a:ext uri="{0D108BD9-81ED-4DB2-BD59-A6C34878D82A}">
                    <a16:rowId xmlns:a16="http://schemas.microsoft.com/office/drawing/2014/main" val="10002"/>
                  </a:ext>
                </a:extLst>
              </a:tr>
              <a:tr h="278130">
                <a:tc>
                  <a:txBody>
                    <a:bodyPr/>
                    <a:lstStyle/>
                    <a:p>
                      <a:r>
                        <a:rPr lang="en-US" sz="1400" dirty="0"/>
                        <a:t>3</a:t>
                      </a:r>
                    </a:p>
                  </a:txBody>
                  <a:tcPr marL="68580" marR="68580" marT="34290" marB="34290"/>
                </a:tc>
                <a:tc>
                  <a:txBody>
                    <a:bodyPr/>
                    <a:lstStyle/>
                    <a:p>
                      <a:r>
                        <a:rPr lang="en-US" sz="1400" dirty="0"/>
                        <a:t>$375</a:t>
                      </a:r>
                    </a:p>
                  </a:txBody>
                  <a:tcPr marL="68580" marR="68580" marT="34290" marB="34290"/>
                </a:tc>
                <a:extLst>
                  <a:ext uri="{0D108BD9-81ED-4DB2-BD59-A6C34878D82A}">
                    <a16:rowId xmlns:a16="http://schemas.microsoft.com/office/drawing/2014/main" val="10003"/>
                  </a:ext>
                </a:extLst>
              </a:tr>
            </a:tbl>
          </a:graphicData>
        </a:graphic>
      </p:graphicFrame>
      <p:sp>
        <p:nvSpPr>
          <p:cNvPr id="45" name="Rectangle 44"/>
          <p:cNvSpPr/>
          <p:nvPr/>
        </p:nvSpPr>
        <p:spPr>
          <a:xfrm>
            <a:off x="5768818" y="5585182"/>
            <a:ext cx="1876477" cy="31792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Content Placeholder 2"/>
              <p:cNvSpPr>
                <a:spLocks noGrp="1"/>
              </p:cNvSpPr>
              <p:nvPr>
                <p:ph idx="1"/>
              </p:nvPr>
            </p:nvSpPr>
            <p:spPr>
              <a:xfrm>
                <a:off x="2069234" y="3634265"/>
                <a:ext cx="3524377" cy="1904337"/>
              </a:xfr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a:normAutofit fontScale="70000" lnSpcReduction="20000"/>
              </a:bodyPr>
              <a:lstStyle/>
              <a:p>
                <a:pPr marL="0" indent="0" algn="ctr">
                  <a:buNone/>
                </a:pPr>
                <a:r>
                  <a:rPr lang="en-US" dirty="0"/>
                  <a:t>Challenges</a:t>
                </a:r>
              </a:p>
              <a:p>
                <a:pPr marL="385763" indent="-385763">
                  <a:buFont typeface="+mj-lt"/>
                  <a:buAutoNum type="arabicPeriod"/>
                </a:pPr>
                <a:r>
                  <a:rPr lang="en-US" dirty="0"/>
                  <a:t>Ensuring that at least </a:t>
                </a:r>
                <a14:m>
                  <m:oMath xmlns:m="http://schemas.openxmlformats.org/officeDocument/2006/math">
                    <m:d>
                      <m:dPr>
                        <m:begChr m:val="⌊"/>
                        <m:endChr m:val="⌋"/>
                        <m:ctrlPr>
                          <a:rPr lang="en-US" i="1">
                            <a:latin typeface="Cambria Math" panose="02040503050406030204" pitchFamily="18" charset="0"/>
                          </a:rPr>
                        </m:ctrlPr>
                      </m:dPr>
                      <m:e>
                        <m:r>
                          <a:rPr lang="en-US" b="0" i="1">
                            <a:latin typeface="Cambria Math" panose="02040503050406030204" pitchFamily="18" charset="0"/>
                          </a:rPr>
                          <m:t>𝑁</m:t>
                        </m:r>
                        <m:r>
                          <a:rPr lang="en-US" b="0" i="1">
                            <a:latin typeface="Cambria Math" panose="02040503050406030204" pitchFamily="18" charset="0"/>
                          </a:rPr>
                          <m:t>/2</m:t>
                        </m:r>
                      </m:e>
                    </m:d>
                    <m:r>
                      <a:rPr lang="en-US" b="0" i="1">
                        <a:latin typeface="Cambria Math" panose="02040503050406030204" pitchFamily="18" charset="0"/>
                      </a:rPr>
                      <m:t>+1</m:t>
                    </m:r>
                  </m:oMath>
                </a14:m>
                <a:r>
                  <a:rPr lang="en-US" dirty="0"/>
                  <a:t> replicas commit each update</a:t>
                </a:r>
              </a:p>
              <a:p>
                <a:pPr marL="385763" indent="-385763">
                  <a:buFont typeface="+mj-lt"/>
                  <a:buAutoNum type="arabicPeriod"/>
                </a:pPr>
                <a:r>
                  <a:rPr lang="en-US" dirty="0"/>
                  <a:t>Ensuring that updates have the correct logical ordering</a:t>
                </a:r>
              </a:p>
            </p:txBody>
          </p:sp>
        </mc:Choice>
        <mc:Fallback xmlns="">
          <p:sp>
            <p:nvSpPr>
              <p:cNvPr id="46" name="Content Placeholder 2"/>
              <p:cNvSpPr>
                <a:spLocks noGrp="1" noRot="1" noChangeAspect="1" noMove="1" noResize="1" noEditPoints="1" noAdjustHandles="1" noChangeArrowheads="1" noChangeShapeType="1" noTextEdit="1"/>
              </p:cNvSpPr>
              <p:nvPr>
                <p:ph idx="1"/>
              </p:nvPr>
            </p:nvSpPr>
            <p:spPr>
              <a:xfrm>
                <a:off x="2069234" y="3634265"/>
                <a:ext cx="3524377" cy="1904337"/>
              </a:xfrm>
              <a:blipFill>
                <a:blip r:embed="rId5"/>
                <a:stretch>
                  <a:fillRect l="-1721" t="-5397"/>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81762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barn(inVertical)">
                                      <p:cBhvr>
                                        <p:cTn id="14" dur="500"/>
                                        <p:tgtEl>
                                          <p:spTgt spid="30"/>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1"/>
                                        </p:tgtEl>
                                      </p:cBhvr>
                                    </p:animEffect>
                                    <p:set>
                                      <p:cBhvr>
                                        <p:cTn id="22" dur="1" fill="hold">
                                          <p:stCondLst>
                                            <p:cond delay="499"/>
                                          </p:stCondLst>
                                        </p:cTn>
                                        <p:tgtEl>
                                          <p:spTgt spid="41"/>
                                        </p:tgtEl>
                                        <p:attrNameLst>
                                          <p:attrName>style.visibility</p:attrName>
                                        </p:attrNameLst>
                                      </p:cBhvr>
                                      <p:to>
                                        <p:strVal val="hidden"/>
                                      </p:to>
                                    </p:set>
                                  </p:childTnLst>
                                </p:cTn>
                              </p:par>
                            </p:childTnLst>
                          </p:cTn>
                        </p:par>
                        <p:par>
                          <p:cTn id="23" fill="hold">
                            <p:stCondLst>
                              <p:cond delay="500"/>
                            </p:stCondLst>
                            <p:childTnLst>
                              <p:par>
                                <p:cTn id="24" presetID="22" presetClass="entr" presetSubtype="4" fill="hold" grpId="2"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down)">
                                      <p:cBhvr>
                                        <p:cTn id="26" dur="500"/>
                                        <p:tgtEl>
                                          <p:spTgt spid="41"/>
                                        </p:tgtEl>
                                      </p:cBhvr>
                                    </p:animEffect>
                                  </p:childTnLst>
                                </p:cTn>
                              </p:par>
                            </p:childTnLst>
                          </p:cTn>
                        </p:par>
                        <p:par>
                          <p:cTn id="27" fill="hold">
                            <p:stCondLst>
                              <p:cond delay="1000"/>
                            </p:stCondLst>
                            <p:childTnLst>
                              <p:par>
                                <p:cTn id="28" presetID="16" presetClass="entr" presetSubtype="21"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arn(inVertical)">
                                      <p:cBhvr>
                                        <p:cTn id="33" dur="500"/>
                                        <p:tgtEl>
                                          <p:spTgt spid="27"/>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inVertical)">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3" nodeType="clickEffect">
                                  <p:stCondLst>
                                    <p:cond delay="0"/>
                                  </p:stCondLst>
                                  <p:childTnLst>
                                    <p:animEffect transition="out" filter="fade">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childTnLst>
                          </p:cTn>
                        </p:par>
                        <p:par>
                          <p:cTn id="42" fill="hold">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up)">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barn(inVertical)">
                                      <p:cBhvr>
                                        <p:cTn id="50" dur="500"/>
                                        <p:tgtEl>
                                          <p:spTgt spid="43"/>
                                        </p:tgtEl>
                                      </p:cBhvr>
                                    </p:animEffect>
                                  </p:childTnLst>
                                </p:cTn>
                              </p:par>
                              <p:par>
                                <p:cTn id="51" presetID="16" presetClass="entr" presetSubtype="21"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barn(inVertical)">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barn(inVertical)">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6">
                                            <p:bg/>
                                          </p:spTgt>
                                        </p:tgtEl>
                                        <p:attrNameLst>
                                          <p:attrName>style.visibility</p:attrName>
                                        </p:attrNameLst>
                                      </p:cBhvr>
                                      <p:to>
                                        <p:strVal val="visible"/>
                                      </p:to>
                                    </p:set>
                                    <p:animEffect transition="in" filter="fade">
                                      <p:cBhvr>
                                        <p:cTn id="63" dur="500"/>
                                        <p:tgtEl>
                                          <p:spTgt spid="46">
                                            <p:bg/>
                                          </p:spTgt>
                                        </p:tgtEl>
                                      </p:cBhvr>
                                    </p:animEffect>
                                    <p:anim calcmode="lin" valueType="num">
                                      <p:cBhvr>
                                        <p:cTn id="64" dur="500" fill="hold"/>
                                        <p:tgtEl>
                                          <p:spTgt spid="46">
                                            <p:bg/>
                                          </p:spTgt>
                                        </p:tgtEl>
                                        <p:attrNameLst>
                                          <p:attrName>ppt_x</p:attrName>
                                        </p:attrNameLst>
                                      </p:cBhvr>
                                      <p:tavLst>
                                        <p:tav tm="0">
                                          <p:val>
                                            <p:strVal val="#ppt_x"/>
                                          </p:val>
                                        </p:tav>
                                        <p:tav tm="100000">
                                          <p:val>
                                            <p:strVal val="#ppt_x"/>
                                          </p:val>
                                        </p:tav>
                                      </p:tavLst>
                                    </p:anim>
                                    <p:anim calcmode="lin" valueType="num">
                                      <p:cBhvr>
                                        <p:cTn id="65" dur="500" fill="hold"/>
                                        <p:tgtEl>
                                          <p:spTgt spid="46">
                                            <p:bg/>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6">
                                            <p:txEl>
                                              <p:pRg st="0" end="0"/>
                                            </p:txEl>
                                          </p:spTgt>
                                        </p:tgtEl>
                                        <p:attrNameLst>
                                          <p:attrName>style.visibility</p:attrName>
                                        </p:attrNameLst>
                                      </p:cBhvr>
                                      <p:to>
                                        <p:strVal val="visible"/>
                                      </p:to>
                                    </p:set>
                                    <p:animEffect transition="in" filter="fade">
                                      <p:cBhvr>
                                        <p:cTn id="68" dur="500"/>
                                        <p:tgtEl>
                                          <p:spTgt spid="46">
                                            <p:txEl>
                                              <p:pRg st="0" end="0"/>
                                            </p:txEl>
                                          </p:spTgt>
                                        </p:tgtEl>
                                      </p:cBhvr>
                                    </p:animEffect>
                                    <p:anim calcmode="lin" valueType="num">
                                      <p:cBhvr>
                                        <p:cTn id="69"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70" dur="500" fill="hold"/>
                                        <p:tgtEl>
                                          <p:spTgt spid="46">
                                            <p:txEl>
                                              <p:pRg st="0" end="0"/>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6">
                                            <p:txEl>
                                              <p:pRg st="1" end="1"/>
                                            </p:txEl>
                                          </p:spTgt>
                                        </p:tgtEl>
                                        <p:attrNameLst>
                                          <p:attrName>style.visibility</p:attrName>
                                        </p:attrNameLst>
                                      </p:cBhvr>
                                      <p:to>
                                        <p:strVal val="visible"/>
                                      </p:to>
                                    </p:set>
                                    <p:animEffect transition="in" filter="fade">
                                      <p:cBhvr>
                                        <p:cTn id="73" dur="500"/>
                                        <p:tgtEl>
                                          <p:spTgt spid="46">
                                            <p:txEl>
                                              <p:pRg st="1" end="1"/>
                                            </p:txEl>
                                          </p:spTgt>
                                        </p:tgtEl>
                                      </p:cBhvr>
                                    </p:animEffect>
                                    <p:anim calcmode="lin" valueType="num">
                                      <p:cBhvr>
                                        <p:cTn id="74" dur="500" fill="hold"/>
                                        <p:tgtEl>
                                          <p:spTgt spid="46">
                                            <p:txEl>
                                              <p:pRg st="1" end="1"/>
                                            </p:txEl>
                                          </p:spTgt>
                                        </p:tgtEl>
                                        <p:attrNameLst>
                                          <p:attrName>ppt_x</p:attrName>
                                        </p:attrNameLst>
                                      </p:cBhvr>
                                      <p:tavLst>
                                        <p:tav tm="0">
                                          <p:val>
                                            <p:strVal val="#ppt_x"/>
                                          </p:val>
                                        </p:tav>
                                        <p:tav tm="100000">
                                          <p:val>
                                            <p:strVal val="#ppt_x"/>
                                          </p:val>
                                        </p:tav>
                                      </p:tavLst>
                                    </p:anim>
                                    <p:anim calcmode="lin" valueType="num">
                                      <p:cBhvr>
                                        <p:cTn id="75" dur="500" fill="hold"/>
                                        <p:tgtEl>
                                          <p:spTgt spid="46">
                                            <p:txEl>
                                              <p:pRg st="1" end="1"/>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6">
                                            <p:txEl>
                                              <p:pRg st="2" end="2"/>
                                            </p:txEl>
                                          </p:spTgt>
                                        </p:tgtEl>
                                        <p:attrNameLst>
                                          <p:attrName>style.visibility</p:attrName>
                                        </p:attrNameLst>
                                      </p:cBhvr>
                                      <p:to>
                                        <p:strVal val="visible"/>
                                      </p:to>
                                    </p:set>
                                    <p:animEffect transition="in" filter="fade">
                                      <p:cBhvr>
                                        <p:cTn id="78" dur="500"/>
                                        <p:tgtEl>
                                          <p:spTgt spid="46">
                                            <p:txEl>
                                              <p:pRg st="2" end="2"/>
                                            </p:txEl>
                                          </p:spTgt>
                                        </p:tgtEl>
                                      </p:cBhvr>
                                    </p:animEffect>
                                    <p:anim calcmode="lin" valueType="num">
                                      <p:cBhvr>
                                        <p:cTn id="79" dur="500" fill="hold"/>
                                        <p:tgtEl>
                                          <p:spTgt spid="46">
                                            <p:txEl>
                                              <p:pRg st="2" end="2"/>
                                            </p:txEl>
                                          </p:spTgt>
                                        </p:tgtEl>
                                        <p:attrNameLst>
                                          <p:attrName>ppt_x</p:attrName>
                                        </p:attrNameLst>
                                      </p:cBhvr>
                                      <p:tavLst>
                                        <p:tav tm="0">
                                          <p:val>
                                            <p:strVal val="#ppt_x"/>
                                          </p:val>
                                        </p:tav>
                                        <p:tav tm="100000">
                                          <p:val>
                                            <p:strVal val="#ppt_x"/>
                                          </p:val>
                                        </p:tav>
                                      </p:tavLst>
                                    </p:anim>
                                    <p:anim calcmode="lin" valueType="num">
                                      <p:cBhvr>
                                        <p:cTn id="80" dur="500" fill="hold"/>
                                        <p:tgtEl>
                                          <p:spTgt spid="4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1" grpId="0" animBg="1"/>
      <p:bldP spid="15" grpId="0" animBg="1"/>
      <p:bldP spid="27" grpId="0" animBg="1"/>
      <p:bldP spid="30" grpId="0" animBg="1"/>
      <p:bldP spid="31" grpId="0" animBg="1"/>
      <p:bldP spid="34" grpId="0" animBg="1"/>
      <p:bldP spid="41" grpId="0" animBg="1"/>
      <p:bldP spid="41" grpId="1" animBg="1"/>
      <p:bldP spid="41" grpId="2" animBg="1"/>
      <p:bldP spid="41" grpId="3" animBg="1"/>
      <p:bldP spid="42" grpId="0" animBg="1"/>
      <p:bldP spid="45" grpId="0" animBg="1"/>
      <p:bldP spid="46"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sz="4100">
                <a:solidFill>
                  <a:schemeClr val="accent1"/>
                </a:solidFill>
              </a:rPr>
              <a:t>Advantages of Quorums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b="1" dirty="0"/>
              <a:t>Availability</a:t>
            </a:r>
            <a:r>
              <a:rPr lang="en-US" sz="2100" dirty="0"/>
              <a:t>: quorum systems are more resilient in the face of failures</a:t>
            </a:r>
          </a:p>
          <a:p>
            <a:r>
              <a:rPr lang="en-US" sz="2100" b="1" dirty="0"/>
              <a:t>Efficiency</a:t>
            </a:r>
            <a:r>
              <a:rPr lang="en-US" sz="2100" dirty="0"/>
              <a:t>: can significantly reduce communication complexity</a:t>
            </a:r>
          </a:p>
          <a:p>
            <a:pPr lvl="1"/>
            <a:r>
              <a:rPr lang="en-US" sz="2100" dirty="0"/>
              <a:t>Do not require all servers in order to perform an operation</a:t>
            </a:r>
          </a:p>
          <a:p>
            <a:pPr lvl="1"/>
            <a:r>
              <a:rPr lang="en-US" sz="2100" dirty="0"/>
              <a:t>Requires a subset of them for each operation </a:t>
            </a:r>
          </a:p>
        </p:txBody>
      </p:sp>
    </p:spTree>
    <p:extLst>
      <p:ext uri="{BB962C8B-B14F-4D97-AF65-F5344CB8AC3E}">
        <p14:creationId xmlns:p14="http://schemas.microsoft.com/office/powerpoint/2010/main" val="4204942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a:normAutofit/>
          </a:bodyPr>
          <a:lstStyle/>
          <a:p>
            <a:pPr algn="r"/>
            <a:r>
              <a:rPr lang="en-US">
                <a:solidFill>
                  <a:schemeClr val="accent1"/>
                </a:solidFill>
              </a:rPr>
              <a:t>Relational Databases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3" y="963877"/>
            <a:ext cx="4783327" cy="4930246"/>
          </a:xfrm>
        </p:spPr>
        <p:txBody>
          <a:bodyPr anchor="ctr">
            <a:normAutofit/>
          </a:bodyPr>
          <a:lstStyle/>
          <a:p>
            <a:r>
              <a:rPr lang="en-US" sz="2100"/>
              <a:t>Established database management system technology</a:t>
            </a:r>
          </a:p>
          <a:p>
            <a:pPr lvl="1"/>
            <a:r>
              <a:rPr lang="en-US" sz="2100"/>
              <a:t>Relational model based on defined schemas and SQL query language</a:t>
            </a:r>
          </a:p>
          <a:p>
            <a:pPr lvl="1"/>
            <a:r>
              <a:rPr lang="en-US" sz="2100"/>
              <a:t>Highly optimized, stable technologies</a:t>
            </a:r>
          </a:p>
          <a:p>
            <a:pPr lvl="1"/>
            <a:r>
              <a:rPr lang="en-US" sz="2100"/>
              <a:t>Scale up easily by running database on bigger machines</a:t>
            </a:r>
          </a:p>
          <a:p>
            <a:pPr lvl="2"/>
            <a:r>
              <a:rPr lang="en-US" sz="2100"/>
              <a:t>More memory, CPUs, disks</a:t>
            </a:r>
          </a:p>
          <a:p>
            <a:r>
              <a:rPr lang="en-US" sz="2100"/>
              <a:t>Many commercial/open source implementations</a:t>
            </a:r>
          </a:p>
          <a:p>
            <a:r>
              <a:rPr lang="en-US" sz="2100"/>
              <a:t>De facto enterprise technologies</a:t>
            </a:r>
          </a:p>
        </p:txBody>
      </p:sp>
    </p:spTree>
    <p:extLst>
      <p:ext uri="{BB962C8B-B14F-4D97-AF65-F5344CB8AC3E}">
        <p14:creationId xmlns:p14="http://schemas.microsoft.com/office/powerpoint/2010/main" val="1794820548"/>
      </p:ext>
    </p:extLst>
  </p:cSld>
  <p:clrMapOvr>
    <a:masterClrMapping/>
  </p:clrMapOvr>
  <mc:AlternateContent xmlns:mc="http://schemas.openxmlformats.org/markup-compatibility/2006" xmlns:p14="http://schemas.microsoft.com/office/powerpoint/2010/main">
    <mc:Choice Requires="p14">
      <p:transition spd="slow" p14:dur="2000" advTm="15298"/>
    </mc:Choice>
    <mc:Fallback xmlns="">
      <p:transition spd="slow" advTm="1529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742CA-6A1D-4C4E-AE72-9834AAD7EA3D}"/>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Quorum ‘Quirks’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4B3276-8A4C-4EE8-AAAC-3997A49C3ECA}"/>
              </a:ext>
            </a:extLst>
          </p:cNvPr>
          <p:cNvSpPr>
            <a:spLocks noGrp="1"/>
          </p:cNvSpPr>
          <p:nvPr>
            <p:ph sz="half" idx="1"/>
          </p:nvPr>
        </p:nvSpPr>
        <p:spPr>
          <a:xfrm>
            <a:off x="3732023" y="963877"/>
            <a:ext cx="4783327" cy="4930246"/>
          </a:xfrm>
        </p:spPr>
        <p:txBody>
          <a:bodyPr vert="horz" lIns="91440" tIns="45720" rIns="91440" bIns="45720" rtlCol="0" anchor="ctr">
            <a:normAutofit/>
          </a:bodyPr>
          <a:lstStyle/>
          <a:p>
            <a:r>
              <a:rPr lang="en-US" sz="1900" dirty="0"/>
              <a:t>A write in progress when read issued on same key</a:t>
            </a:r>
          </a:p>
          <a:p>
            <a:pPr lvl="1"/>
            <a:r>
              <a:rPr lang="en-US" sz="1900" dirty="0"/>
              <a:t>New value not persisted on all replicas</a:t>
            </a:r>
          </a:p>
          <a:p>
            <a:pPr lvl="1"/>
            <a:r>
              <a:rPr lang="en-US" sz="1900" dirty="0"/>
              <a:t>What is returned? </a:t>
            </a:r>
          </a:p>
          <a:p>
            <a:r>
              <a:rPr lang="en-US" sz="1900" dirty="0"/>
              <a:t>Write succeeds on some replicas but fails on others (e.g. partition, power fails) such that W replicas not updated</a:t>
            </a:r>
          </a:p>
          <a:p>
            <a:pPr lvl="1"/>
            <a:r>
              <a:rPr lang="en-US" sz="1900" dirty="0"/>
              <a:t>Writes are not rolled back on successful replicas</a:t>
            </a:r>
          </a:p>
          <a:p>
            <a:pPr lvl="1"/>
            <a:r>
              <a:rPr lang="en-US" sz="1900" dirty="0"/>
              <a:t>Error returned to client – retry?</a:t>
            </a:r>
          </a:p>
          <a:p>
            <a:pPr lvl="1"/>
            <a:r>
              <a:rPr lang="en-US" sz="1900" dirty="0"/>
              <a:t>If no retry, reads may return stale data and object will be inconsistent until next write</a:t>
            </a:r>
          </a:p>
          <a:p>
            <a:r>
              <a:rPr lang="en-US" sz="1900" dirty="0"/>
              <a:t>‘Sloppy’ quorums … next topic!!</a:t>
            </a:r>
          </a:p>
        </p:txBody>
      </p:sp>
    </p:spTree>
    <p:extLst>
      <p:ext uri="{BB962C8B-B14F-4D97-AF65-F5344CB8AC3E}">
        <p14:creationId xmlns:p14="http://schemas.microsoft.com/office/powerpoint/2010/main" val="136105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59DED-C7F4-4F7E-BB2C-0A5413BCE561}"/>
              </a:ext>
            </a:extLst>
          </p:cNvPr>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sz="3700" kern="1200">
                <a:solidFill>
                  <a:schemeClr val="accent1"/>
                </a:solidFill>
                <a:latin typeface="+mj-lt"/>
                <a:ea typeface="+mj-ea"/>
                <a:cs typeface="+mj-cs"/>
              </a:rPr>
              <a:t>Quorum Consistency</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ACB41C7-5CEB-4B5F-9208-276FDBF62D57}"/>
              </a:ext>
            </a:extLst>
          </p:cNvPr>
          <p:cNvSpPr>
            <a:spLocks noGrp="1"/>
          </p:cNvSpPr>
          <p:nvPr>
            <p:ph sz="half" idx="1"/>
          </p:nvPr>
        </p:nvSpPr>
        <p:spPr>
          <a:xfrm>
            <a:off x="3636898" y="2362200"/>
            <a:ext cx="4783327" cy="3227123"/>
          </a:xfrm>
        </p:spPr>
        <p:txBody>
          <a:bodyPr vert="horz" lIns="91440" tIns="45720" rIns="91440" bIns="45720" rtlCol="0" anchor="ctr">
            <a:normAutofit/>
          </a:bodyPr>
          <a:lstStyle/>
          <a:p>
            <a:r>
              <a:rPr lang="en-US" sz="2100" dirty="0"/>
              <a:t>We can adjust values to achieve required consistency levels:</a:t>
            </a:r>
          </a:p>
          <a:p>
            <a:pPr lvl="1"/>
            <a:r>
              <a:rPr lang="en-US" sz="2100" dirty="0"/>
              <a:t>If N=5, R=5, W=1, what is effect?</a:t>
            </a:r>
          </a:p>
          <a:p>
            <a:pPr lvl="1"/>
            <a:r>
              <a:rPr lang="en-US" sz="2100" dirty="0"/>
              <a:t>If N=5, R=1, W=5, what is effect?</a:t>
            </a:r>
          </a:p>
          <a:p>
            <a:pPr lvl="1"/>
            <a:r>
              <a:rPr lang="en-US" sz="2100" dirty="0"/>
              <a:t>If N=5, R=1, W=5, and one replica is down, what is effect?</a:t>
            </a:r>
          </a:p>
          <a:p>
            <a:pPr lvl="1"/>
            <a:r>
              <a:rPr lang="en-US" sz="2100" dirty="0"/>
              <a:t>If N=5, R=2, W=1, what is effect?</a:t>
            </a:r>
          </a:p>
          <a:p>
            <a:endParaRPr lang="en-US" sz="2100" dirty="0"/>
          </a:p>
          <a:p>
            <a:endParaRPr lang="en-US" sz="2100" dirty="0"/>
          </a:p>
          <a:p>
            <a:endParaRPr lang="en-US" sz="2100" dirty="0"/>
          </a:p>
        </p:txBody>
      </p:sp>
    </p:spTree>
    <p:extLst>
      <p:ext uri="{BB962C8B-B14F-4D97-AF65-F5344CB8AC3E}">
        <p14:creationId xmlns:p14="http://schemas.microsoft.com/office/powerpoint/2010/main" val="2307464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0577-284A-4ADC-8DF8-03746BEEA780}"/>
              </a:ext>
            </a:extLst>
          </p:cNvPr>
          <p:cNvSpPr>
            <a:spLocks noGrp="1"/>
          </p:cNvSpPr>
          <p:nvPr>
            <p:ph type="title"/>
          </p:nvPr>
        </p:nvSpPr>
        <p:spPr/>
        <p:txBody>
          <a:bodyPr/>
          <a:lstStyle/>
          <a:p>
            <a:r>
              <a:rPr lang="en-US" dirty="0"/>
              <a:t>Hinted Handoffs</a:t>
            </a:r>
          </a:p>
        </p:txBody>
      </p:sp>
      <p:sp>
        <p:nvSpPr>
          <p:cNvPr id="3" name="Content Placeholder 2">
            <a:extLst>
              <a:ext uri="{FF2B5EF4-FFF2-40B4-BE49-F238E27FC236}">
                <a16:creationId xmlns:a16="http://schemas.microsoft.com/office/drawing/2014/main" id="{32B30B4C-D2D1-4B74-BD14-67A1B7FA0BC5}"/>
              </a:ext>
            </a:extLst>
          </p:cNvPr>
          <p:cNvSpPr>
            <a:spLocks noGrp="1"/>
          </p:cNvSpPr>
          <p:nvPr>
            <p:ph sz="half" idx="1"/>
          </p:nvPr>
        </p:nvSpPr>
        <p:spPr>
          <a:xfrm>
            <a:off x="628649" y="1825625"/>
            <a:ext cx="5786387" cy="4351338"/>
          </a:xfrm>
        </p:spPr>
        <p:txBody>
          <a:bodyPr>
            <a:normAutofit fontScale="85000" lnSpcReduction="10000"/>
          </a:bodyPr>
          <a:lstStyle/>
          <a:p>
            <a:r>
              <a:rPr lang="en-US" dirty="0"/>
              <a:t>Assume network partition:</a:t>
            </a:r>
          </a:p>
          <a:p>
            <a:r>
              <a:rPr lang="en-US" dirty="0"/>
              <a:t>Client writes/reads cannot achieve quorum</a:t>
            </a:r>
          </a:p>
          <a:p>
            <a:r>
              <a:rPr lang="en-US" dirty="0"/>
              <a:t>If availability is key requirement</a:t>
            </a:r>
          </a:p>
          <a:p>
            <a:pPr lvl="1"/>
            <a:r>
              <a:rPr lang="en-US" dirty="0"/>
              <a:t>Accept write even with W=2</a:t>
            </a:r>
          </a:p>
          <a:p>
            <a:pPr lvl="1"/>
            <a:r>
              <a:rPr lang="en-US" dirty="0"/>
              <a:t>Write to a reachable node and update replicas when they become available</a:t>
            </a:r>
          </a:p>
          <a:p>
            <a:pPr lvl="1"/>
            <a:r>
              <a:rPr lang="en-US" dirty="0"/>
              <a:t>Known as a Sloppy Quorum</a:t>
            </a:r>
          </a:p>
          <a:p>
            <a:pPr lvl="2"/>
            <a:r>
              <a:rPr lang="en-US" dirty="0"/>
              <a:t>As opposed to a strict quorum</a:t>
            </a:r>
          </a:p>
          <a:p>
            <a:pPr lvl="2"/>
            <a:r>
              <a:rPr lang="en-US" dirty="0"/>
              <a:t>Assured durability on N nodes</a:t>
            </a:r>
          </a:p>
          <a:p>
            <a:pPr lvl="2"/>
            <a:r>
              <a:rPr lang="en-US" dirty="0"/>
              <a:t>Temporary home for value</a:t>
            </a:r>
          </a:p>
          <a:p>
            <a:r>
              <a:rPr lang="en-US" dirty="0"/>
              <a:t>Hinted handoff occurs when replicas become available and recent values sent from temporary home</a:t>
            </a:r>
          </a:p>
        </p:txBody>
      </p:sp>
      <p:grpSp>
        <p:nvGrpSpPr>
          <p:cNvPr id="25" name="Group 24">
            <a:extLst>
              <a:ext uri="{FF2B5EF4-FFF2-40B4-BE49-F238E27FC236}">
                <a16:creationId xmlns:a16="http://schemas.microsoft.com/office/drawing/2014/main" id="{A68AF364-818D-494E-9A42-9044D2CDE657}"/>
              </a:ext>
            </a:extLst>
          </p:cNvPr>
          <p:cNvGrpSpPr/>
          <p:nvPr/>
        </p:nvGrpSpPr>
        <p:grpSpPr>
          <a:xfrm>
            <a:off x="5440860" y="1090910"/>
            <a:ext cx="3420789" cy="5228475"/>
            <a:chOff x="5440860" y="1090910"/>
            <a:chExt cx="3420789" cy="5228475"/>
          </a:xfrm>
        </p:grpSpPr>
        <p:pic>
          <p:nvPicPr>
            <p:cNvPr id="5" name="Picture 4">
              <a:extLst>
                <a:ext uri="{FF2B5EF4-FFF2-40B4-BE49-F238E27FC236}">
                  <a16:creationId xmlns:a16="http://schemas.microsoft.com/office/drawing/2014/main" id="{DF6AB829-50C2-44B1-A80C-9FF32C9E5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217" y="1502866"/>
              <a:ext cx="753342" cy="753342"/>
            </a:xfrm>
            <a:prstGeom prst="rect">
              <a:avLst/>
            </a:prstGeom>
          </p:spPr>
        </p:pic>
        <p:pic>
          <p:nvPicPr>
            <p:cNvPr id="6" name="Picture 5">
              <a:extLst>
                <a:ext uri="{FF2B5EF4-FFF2-40B4-BE49-F238E27FC236}">
                  <a16:creationId xmlns:a16="http://schemas.microsoft.com/office/drawing/2014/main" id="{925D100B-560E-483F-9A25-C8B87CF6E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723" y="3374755"/>
              <a:ext cx="753342" cy="753342"/>
            </a:xfrm>
            <a:prstGeom prst="rect">
              <a:avLst/>
            </a:prstGeom>
          </p:spPr>
        </p:pic>
        <p:pic>
          <p:nvPicPr>
            <p:cNvPr id="7" name="Picture 6">
              <a:extLst>
                <a:ext uri="{FF2B5EF4-FFF2-40B4-BE49-F238E27FC236}">
                  <a16:creationId xmlns:a16="http://schemas.microsoft.com/office/drawing/2014/main" id="{A1032926-18EF-41E2-8503-16C487CB8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466" y="5200710"/>
              <a:ext cx="753342" cy="753342"/>
            </a:xfrm>
            <a:prstGeom prst="rect">
              <a:avLst/>
            </a:prstGeom>
          </p:spPr>
        </p:pic>
        <p:pic>
          <p:nvPicPr>
            <p:cNvPr id="8" name="Picture 7">
              <a:extLst>
                <a:ext uri="{FF2B5EF4-FFF2-40B4-BE49-F238E27FC236}">
                  <a16:creationId xmlns:a16="http://schemas.microsoft.com/office/drawing/2014/main" id="{1241EE5F-D78C-45A2-B290-29EC9556E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695" y="1539529"/>
              <a:ext cx="753342" cy="753342"/>
            </a:xfrm>
            <a:prstGeom prst="rect">
              <a:avLst/>
            </a:prstGeom>
          </p:spPr>
        </p:pic>
        <p:sp>
          <p:nvSpPr>
            <p:cNvPr id="9" name="TextBox 8">
              <a:extLst>
                <a:ext uri="{FF2B5EF4-FFF2-40B4-BE49-F238E27FC236}">
                  <a16:creationId xmlns:a16="http://schemas.microsoft.com/office/drawing/2014/main" id="{3881BE1D-792B-497C-AF79-C7B0C8C8EFB6}"/>
                </a:ext>
              </a:extLst>
            </p:cNvPr>
            <p:cNvSpPr txBox="1"/>
            <p:nvPr/>
          </p:nvSpPr>
          <p:spPr>
            <a:xfrm>
              <a:off x="5440860" y="1090910"/>
              <a:ext cx="97417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Client 1</a:t>
              </a:r>
            </a:p>
          </p:txBody>
        </p:sp>
        <p:sp>
          <p:nvSpPr>
            <p:cNvPr id="10" name="TextBox 9">
              <a:extLst>
                <a:ext uri="{FF2B5EF4-FFF2-40B4-BE49-F238E27FC236}">
                  <a16:creationId xmlns:a16="http://schemas.microsoft.com/office/drawing/2014/main" id="{6451EBFC-F576-4F5D-B684-15B7C85C191A}"/>
                </a:ext>
              </a:extLst>
            </p:cNvPr>
            <p:cNvSpPr txBox="1"/>
            <p:nvPr/>
          </p:nvSpPr>
          <p:spPr>
            <a:xfrm>
              <a:off x="7609376" y="1102756"/>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1</a:t>
              </a:r>
            </a:p>
          </p:txBody>
        </p:sp>
        <p:sp>
          <p:nvSpPr>
            <p:cNvPr id="11" name="TextBox 10">
              <a:extLst>
                <a:ext uri="{FF2B5EF4-FFF2-40B4-BE49-F238E27FC236}">
                  <a16:creationId xmlns:a16="http://schemas.microsoft.com/office/drawing/2014/main" id="{6A089F59-AA82-49F1-B209-6549D1401E5A}"/>
                </a:ext>
              </a:extLst>
            </p:cNvPr>
            <p:cNvSpPr txBox="1"/>
            <p:nvPr/>
          </p:nvSpPr>
          <p:spPr>
            <a:xfrm>
              <a:off x="7655882" y="2974645"/>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2</a:t>
              </a:r>
            </a:p>
          </p:txBody>
        </p:sp>
        <p:sp>
          <p:nvSpPr>
            <p:cNvPr id="12" name="TextBox 11">
              <a:extLst>
                <a:ext uri="{FF2B5EF4-FFF2-40B4-BE49-F238E27FC236}">
                  <a16:creationId xmlns:a16="http://schemas.microsoft.com/office/drawing/2014/main" id="{8FBDAF5E-E19D-4002-BCAA-FDB8F3D02A37}"/>
                </a:ext>
              </a:extLst>
            </p:cNvPr>
            <p:cNvSpPr txBox="1"/>
            <p:nvPr/>
          </p:nvSpPr>
          <p:spPr>
            <a:xfrm>
              <a:off x="7742625" y="4800600"/>
              <a:ext cx="111902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Replica 3</a:t>
              </a:r>
            </a:p>
          </p:txBody>
        </p:sp>
        <p:sp>
          <p:nvSpPr>
            <p:cNvPr id="13" name="Rectangle 12">
              <a:extLst>
                <a:ext uri="{FF2B5EF4-FFF2-40B4-BE49-F238E27FC236}">
                  <a16:creationId xmlns:a16="http://schemas.microsoft.com/office/drawing/2014/main" id="{51AE9EDB-5C6B-411C-9D2F-6E029B5F3AB8}"/>
                </a:ext>
              </a:extLst>
            </p:cNvPr>
            <p:cNvSpPr/>
            <p:nvPr/>
          </p:nvSpPr>
          <p:spPr>
            <a:xfrm>
              <a:off x="8019813" y="2290305"/>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rPr>
                <a:t>5</a:t>
              </a:r>
              <a:endPar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14" name="Rectangle 13">
              <a:extLst>
                <a:ext uri="{FF2B5EF4-FFF2-40B4-BE49-F238E27FC236}">
                  <a16:creationId xmlns:a16="http://schemas.microsoft.com/office/drawing/2014/main" id="{41FBD72D-AFA7-413E-8C30-A40FE48E9CDB}"/>
                </a:ext>
              </a:extLst>
            </p:cNvPr>
            <p:cNvSpPr/>
            <p:nvPr/>
          </p:nvSpPr>
          <p:spPr>
            <a:xfrm>
              <a:off x="8061780" y="4155909"/>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sp>
          <p:nvSpPr>
            <p:cNvPr id="15" name="Rectangle 14">
              <a:extLst>
                <a:ext uri="{FF2B5EF4-FFF2-40B4-BE49-F238E27FC236}">
                  <a16:creationId xmlns:a16="http://schemas.microsoft.com/office/drawing/2014/main" id="{8EACC375-C9E7-45E4-823F-22CEA8454B25}"/>
                </a:ext>
              </a:extLst>
            </p:cNvPr>
            <p:cNvSpPr/>
            <p:nvPr/>
          </p:nvSpPr>
          <p:spPr>
            <a:xfrm>
              <a:off x="8215394" y="5989220"/>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1</a:t>
              </a:r>
            </a:p>
          </p:txBody>
        </p:sp>
        <p:pic>
          <p:nvPicPr>
            <p:cNvPr id="17" name="Graphic 16" descr="Scissors">
              <a:extLst>
                <a:ext uri="{FF2B5EF4-FFF2-40B4-BE49-F238E27FC236}">
                  <a16:creationId xmlns:a16="http://schemas.microsoft.com/office/drawing/2014/main" id="{8C172225-8C93-4CFF-9E36-E3FFC16218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0506" y="2432543"/>
              <a:ext cx="914400" cy="914400"/>
            </a:xfrm>
            <a:prstGeom prst="rect">
              <a:avLst/>
            </a:prstGeom>
          </p:spPr>
        </p:pic>
        <p:sp>
          <p:nvSpPr>
            <p:cNvPr id="18" name="TextBox 17">
              <a:extLst>
                <a:ext uri="{FF2B5EF4-FFF2-40B4-BE49-F238E27FC236}">
                  <a16:creationId xmlns:a16="http://schemas.microsoft.com/office/drawing/2014/main" id="{5A078602-333E-4635-A523-5E8878290C1C}"/>
                </a:ext>
              </a:extLst>
            </p:cNvPr>
            <p:cNvSpPr txBox="1"/>
            <p:nvPr/>
          </p:nvSpPr>
          <p:spPr>
            <a:xfrm>
              <a:off x="6247580" y="2085670"/>
              <a:ext cx="67037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W=2</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 name="Arrow: Right 18">
              <a:extLst>
                <a:ext uri="{FF2B5EF4-FFF2-40B4-BE49-F238E27FC236}">
                  <a16:creationId xmlns:a16="http://schemas.microsoft.com/office/drawing/2014/main" id="{07D00D76-489F-43D3-BC63-D6476C4F1413}"/>
                </a:ext>
              </a:extLst>
            </p:cNvPr>
            <p:cNvSpPr/>
            <p:nvPr/>
          </p:nvSpPr>
          <p:spPr>
            <a:xfrm>
              <a:off x="6292892" y="1628092"/>
              <a:ext cx="1684131"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grpSp>
      <p:grpSp>
        <p:nvGrpSpPr>
          <p:cNvPr id="27" name="Group 26">
            <a:extLst>
              <a:ext uri="{FF2B5EF4-FFF2-40B4-BE49-F238E27FC236}">
                <a16:creationId xmlns:a16="http://schemas.microsoft.com/office/drawing/2014/main" id="{4795E5C6-17C8-474C-A8B1-BB9F386B7459}"/>
              </a:ext>
            </a:extLst>
          </p:cNvPr>
          <p:cNvGrpSpPr/>
          <p:nvPr/>
        </p:nvGrpSpPr>
        <p:grpSpPr>
          <a:xfrm>
            <a:off x="5363764" y="317441"/>
            <a:ext cx="2965675" cy="767419"/>
            <a:chOff x="5363764" y="317441"/>
            <a:chExt cx="2965675" cy="767419"/>
          </a:xfrm>
        </p:grpSpPr>
        <p:pic>
          <p:nvPicPr>
            <p:cNvPr id="20" name="Picture 19">
              <a:extLst>
                <a:ext uri="{FF2B5EF4-FFF2-40B4-BE49-F238E27FC236}">
                  <a16:creationId xmlns:a16="http://schemas.microsoft.com/office/drawing/2014/main" id="{CD81F724-2165-4B00-BF01-624430C2B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240" y="331518"/>
              <a:ext cx="753342" cy="753342"/>
            </a:xfrm>
            <a:prstGeom prst="rect">
              <a:avLst/>
            </a:prstGeom>
          </p:spPr>
        </p:pic>
        <p:sp>
          <p:nvSpPr>
            <p:cNvPr id="21" name="TextBox 20">
              <a:extLst>
                <a:ext uri="{FF2B5EF4-FFF2-40B4-BE49-F238E27FC236}">
                  <a16:creationId xmlns:a16="http://schemas.microsoft.com/office/drawing/2014/main" id="{33948C4E-4E35-426F-AC11-44CECA504D70}"/>
                </a:ext>
              </a:extLst>
            </p:cNvPr>
            <p:cNvSpPr txBox="1"/>
            <p:nvPr/>
          </p:nvSpPr>
          <p:spPr>
            <a:xfrm>
              <a:off x="5363764" y="360723"/>
              <a:ext cx="158575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Any old Node</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2" name="Rectangle 21">
              <a:extLst>
                <a:ext uri="{FF2B5EF4-FFF2-40B4-BE49-F238E27FC236}">
                  <a16:creationId xmlns:a16="http://schemas.microsoft.com/office/drawing/2014/main" id="{D1789EB3-AF87-49B0-AD73-59E5C1B04FA0}"/>
                </a:ext>
              </a:extLst>
            </p:cNvPr>
            <p:cNvSpPr/>
            <p:nvPr/>
          </p:nvSpPr>
          <p:spPr>
            <a:xfrm>
              <a:off x="7900211" y="317441"/>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rPr>
                <a:t>5</a:t>
              </a:r>
              <a:endParaRPr kumimoji="0" lang="en-US" sz="24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24" name="Arrow: Left 23">
              <a:extLst>
                <a:ext uri="{FF2B5EF4-FFF2-40B4-BE49-F238E27FC236}">
                  <a16:creationId xmlns:a16="http://schemas.microsoft.com/office/drawing/2014/main" id="{077D0DF4-378B-4724-B456-6E5DCDEC1001}"/>
                </a:ext>
              </a:extLst>
            </p:cNvPr>
            <p:cNvSpPr/>
            <p:nvPr/>
          </p:nvSpPr>
          <p:spPr>
            <a:xfrm>
              <a:off x="7576097" y="599212"/>
              <a:ext cx="753342" cy="43881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p>
          </p:txBody>
        </p:sp>
      </p:grpSp>
    </p:spTree>
    <p:extLst>
      <p:ext uri="{BB962C8B-B14F-4D97-AF65-F5344CB8AC3E}">
        <p14:creationId xmlns:p14="http://schemas.microsoft.com/office/powerpoint/2010/main" val="182779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5B89-1CA4-40F7-AFBE-B3CF562F4D0A}"/>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a:solidFill>
                  <a:schemeClr val="tx1"/>
                </a:solidFill>
                <a:latin typeface="+mj-lt"/>
                <a:ea typeface="+mj-ea"/>
                <a:cs typeface="+mj-cs"/>
              </a:rPr>
              <a:t>Handling Conflicts</a:t>
            </a:r>
          </a:p>
        </p:txBody>
      </p:sp>
      <p:sp>
        <p:nvSpPr>
          <p:cNvPr id="3" name="Content Placeholder 2">
            <a:extLst>
              <a:ext uri="{FF2B5EF4-FFF2-40B4-BE49-F238E27FC236}">
                <a16:creationId xmlns:a16="http://schemas.microsoft.com/office/drawing/2014/main" id="{4BF4B7A0-D3C0-41ED-9ADF-C22588B2206C}"/>
              </a:ext>
            </a:extLst>
          </p:cNvPr>
          <p:cNvSpPr>
            <a:spLocks noGrp="1"/>
          </p:cNvSpPr>
          <p:nvPr>
            <p:ph sz="half" idx="1"/>
          </p:nvPr>
        </p:nvSpPr>
        <p:spPr>
          <a:xfrm>
            <a:off x="852321" y="2227943"/>
            <a:ext cx="5033221" cy="3788227"/>
          </a:xfrm>
        </p:spPr>
        <p:txBody>
          <a:bodyPr vert="horz" lIns="91440" tIns="45720" rIns="91440" bIns="45720" rtlCol="0" anchor="ctr">
            <a:normAutofit/>
          </a:bodyPr>
          <a:lstStyle/>
          <a:p>
            <a:r>
              <a:rPr lang="en-US" sz="2100" dirty="0"/>
              <a:t>Writes to the same key can be sent to different replicas ‘at the same time’</a:t>
            </a:r>
          </a:p>
          <a:p>
            <a:r>
              <a:rPr lang="en-US" sz="2100" dirty="0"/>
              <a:t>Two writes to same key can overlap as replicas are updated</a:t>
            </a:r>
          </a:p>
          <a:p>
            <a:pPr lvl="1"/>
            <a:r>
              <a:rPr lang="en-US" sz="2100" dirty="0"/>
              <a:t>Variable network latencies</a:t>
            </a:r>
          </a:p>
          <a:p>
            <a:pPr lvl="1"/>
            <a:r>
              <a:rPr lang="en-US" sz="2100" dirty="0"/>
              <a:t>Node failures</a:t>
            </a:r>
          </a:p>
          <a:p>
            <a:pPr lvl="1"/>
            <a:r>
              <a:rPr lang="en-US" sz="2100" dirty="0"/>
              <a:t>Network partition</a:t>
            </a:r>
          </a:p>
          <a:p>
            <a:pPr lvl="1"/>
            <a:r>
              <a:rPr lang="en-US" sz="2100" dirty="0"/>
              <a:t>Slow nodes</a:t>
            </a:r>
          </a:p>
          <a:p>
            <a:r>
              <a:rPr lang="en-US" sz="2000" dirty="0"/>
              <a:t>Essentially writes do not know about each other as they occur on different set of nodes</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Flowchart">
            <a:extLst>
              <a:ext uri="{FF2B5EF4-FFF2-40B4-BE49-F238E27FC236}">
                <a16:creationId xmlns:a16="http://schemas.microsoft.com/office/drawing/2014/main" id="{8F80C4D8-408D-40E4-971E-75C7E09A3B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74403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19976C-FEA3-430B-9489-343667E689D8}"/>
              </a:ext>
            </a:extLst>
          </p:cNvPr>
          <p:cNvSpPr>
            <a:spLocks noGrp="1"/>
          </p:cNvSpPr>
          <p:nvPr>
            <p:ph type="title"/>
          </p:nvPr>
        </p:nvSpPr>
        <p:spPr>
          <a:xfrm>
            <a:off x="141188" y="16400"/>
            <a:ext cx="7886700" cy="1325563"/>
          </a:xfrm>
        </p:spPr>
        <p:txBody>
          <a:bodyPr/>
          <a:lstStyle/>
          <a:p>
            <a:r>
              <a:rPr lang="en-US" dirty="0"/>
              <a:t>Conflicts</a:t>
            </a:r>
          </a:p>
        </p:txBody>
      </p:sp>
      <p:pic>
        <p:nvPicPr>
          <p:cNvPr id="6" name="Picture 5">
            <a:extLst>
              <a:ext uri="{FF2B5EF4-FFF2-40B4-BE49-F238E27FC236}">
                <a16:creationId xmlns:a16="http://schemas.microsoft.com/office/drawing/2014/main" id="{0FA494DE-9DEA-428B-879A-4A85DA4DB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675" y="1477963"/>
            <a:ext cx="753342" cy="753342"/>
          </a:xfrm>
          <a:prstGeom prst="rect">
            <a:avLst/>
          </a:prstGeom>
        </p:spPr>
      </p:pic>
      <p:pic>
        <p:nvPicPr>
          <p:cNvPr id="7" name="Picture 6">
            <a:extLst>
              <a:ext uri="{FF2B5EF4-FFF2-40B4-BE49-F238E27FC236}">
                <a16:creationId xmlns:a16="http://schemas.microsoft.com/office/drawing/2014/main" id="{4718BA4A-C8E1-4719-89CC-F865D347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150" y="1477963"/>
            <a:ext cx="753342" cy="753342"/>
          </a:xfrm>
          <a:prstGeom prst="rect">
            <a:avLst/>
          </a:prstGeom>
        </p:spPr>
      </p:pic>
      <p:pic>
        <p:nvPicPr>
          <p:cNvPr id="8" name="Picture 7">
            <a:extLst>
              <a:ext uri="{FF2B5EF4-FFF2-40B4-BE49-F238E27FC236}">
                <a16:creationId xmlns:a16="http://schemas.microsoft.com/office/drawing/2014/main" id="{2B7A7DCD-E830-440C-B381-403A1679D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625" y="1477963"/>
            <a:ext cx="753342" cy="753342"/>
          </a:xfrm>
          <a:prstGeom prst="rect">
            <a:avLst/>
          </a:prstGeom>
        </p:spPr>
      </p:pic>
      <p:pic>
        <p:nvPicPr>
          <p:cNvPr id="9" name="Picture 8">
            <a:extLst>
              <a:ext uri="{FF2B5EF4-FFF2-40B4-BE49-F238E27FC236}">
                <a16:creationId xmlns:a16="http://schemas.microsoft.com/office/drawing/2014/main" id="{C0C7FD75-2AE5-4965-BAC6-12FD0E67C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477963"/>
            <a:ext cx="753342" cy="753342"/>
          </a:xfrm>
          <a:prstGeom prst="rect">
            <a:avLst/>
          </a:prstGeom>
        </p:spPr>
      </p:pic>
      <p:sp>
        <p:nvSpPr>
          <p:cNvPr id="10" name="TextBox 9">
            <a:extLst>
              <a:ext uri="{FF2B5EF4-FFF2-40B4-BE49-F238E27FC236}">
                <a16:creationId xmlns:a16="http://schemas.microsoft.com/office/drawing/2014/main" id="{FA2BA7C9-ED7C-4A39-9499-8CF0E8F5C3F6}"/>
              </a:ext>
            </a:extLst>
          </p:cNvPr>
          <p:cNvSpPr txBox="1"/>
          <p:nvPr/>
        </p:nvSpPr>
        <p:spPr>
          <a:xfrm>
            <a:off x="22517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1</a:t>
            </a:r>
          </a:p>
        </p:txBody>
      </p:sp>
      <p:sp>
        <p:nvSpPr>
          <p:cNvPr id="11" name="TextBox 10">
            <a:extLst>
              <a:ext uri="{FF2B5EF4-FFF2-40B4-BE49-F238E27FC236}">
                <a16:creationId xmlns:a16="http://schemas.microsoft.com/office/drawing/2014/main" id="{327DE9EE-F3D9-4009-B120-29AACCD60660}"/>
              </a:ext>
            </a:extLst>
          </p:cNvPr>
          <p:cNvSpPr txBox="1"/>
          <p:nvPr/>
        </p:nvSpPr>
        <p:spPr>
          <a:xfrm>
            <a:off x="397283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1</a:t>
            </a:r>
          </a:p>
        </p:txBody>
      </p:sp>
      <p:sp>
        <p:nvSpPr>
          <p:cNvPr id="12" name="TextBox 11">
            <a:extLst>
              <a:ext uri="{FF2B5EF4-FFF2-40B4-BE49-F238E27FC236}">
                <a16:creationId xmlns:a16="http://schemas.microsoft.com/office/drawing/2014/main" id="{F2109BF9-2ADE-4A8D-A553-2C914798A036}"/>
              </a:ext>
            </a:extLst>
          </p:cNvPr>
          <p:cNvSpPr txBox="1"/>
          <p:nvPr/>
        </p:nvSpPr>
        <p:spPr>
          <a:xfrm>
            <a:off x="5766309"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2</a:t>
            </a:r>
          </a:p>
        </p:txBody>
      </p:sp>
      <p:sp>
        <p:nvSpPr>
          <p:cNvPr id="13" name="TextBox 12">
            <a:extLst>
              <a:ext uri="{FF2B5EF4-FFF2-40B4-BE49-F238E27FC236}">
                <a16:creationId xmlns:a16="http://schemas.microsoft.com/office/drawing/2014/main" id="{48B47D48-62E6-48F6-B9F8-0ED651BE798D}"/>
              </a:ext>
            </a:extLst>
          </p:cNvPr>
          <p:cNvSpPr txBox="1"/>
          <p:nvPr/>
        </p:nvSpPr>
        <p:spPr>
          <a:xfrm>
            <a:off x="7559784" y="1077853"/>
            <a:ext cx="1119024"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Replica 3</a:t>
            </a:r>
          </a:p>
        </p:txBody>
      </p:sp>
      <p:sp>
        <p:nvSpPr>
          <p:cNvPr id="14" name="Rectangle 13">
            <a:extLst>
              <a:ext uri="{FF2B5EF4-FFF2-40B4-BE49-F238E27FC236}">
                <a16:creationId xmlns:a16="http://schemas.microsoft.com/office/drawing/2014/main" id="{4A9CBFB3-FF48-4CB6-BF39-61C6E3D6BA63}"/>
              </a:ext>
            </a:extLst>
          </p:cNvPr>
          <p:cNvSpPr/>
          <p:nvPr/>
        </p:nvSpPr>
        <p:spPr>
          <a:xfrm>
            <a:off x="4383271" y="2265402"/>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459EF84-DD82-46BF-A040-A039AFC45B66}"/>
              </a:ext>
            </a:extLst>
          </p:cNvPr>
          <p:cNvSpPr/>
          <p:nvPr/>
        </p:nvSpPr>
        <p:spPr>
          <a:xfrm>
            <a:off x="6172207" y="225911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4FD24BE-76A1-4DCA-8B0D-F2434DA64566}"/>
              </a:ext>
            </a:extLst>
          </p:cNvPr>
          <p:cNvSpPr/>
          <p:nvPr/>
        </p:nvSpPr>
        <p:spPr>
          <a:xfrm>
            <a:off x="8032553" y="2266473"/>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1</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ADC49B62-072F-4D2C-BAFF-821B6D8DD7E7}"/>
              </a:ext>
            </a:extLst>
          </p:cNvPr>
          <p:cNvCxnSpPr/>
          <p:nvPr/>
        </p:nvCxnSpPr>
        <p:spPr>
          <a:xfrm>
            <a:off x="4607125"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53B689-8E1D-4C44-AE5B-E148AB5F4570}"/>
              </a:ext>
            </a:extLst>
          </p:cNvPr>
          <p:cNvCxnSpPr/>
          <p:nvPr/>
        </p:nvCxnSpPr>
        <p:spPr>
          <a:xfrm>
            <a:off x="64008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72CBD0-49EE-4B3E-B46D-875308AE547A}"/>
              </a:ext>
            </a:extLst>
          </p:cNvPr>
          <p:cNvCxnSpPr/>
          <p:nvPr/>
        </p:nvCxnSpPr>
        <p:spPr>
          <a:xfrm>
            <a:off x="8229600" y="2743200"/>
            <a:ext cx="0" cy="396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01CAEBD-59CB-415C-89F8-AA6850F96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477963"/>
            <a:ext cx="753342" cy="753342"/>
          </a:xfrm>
          <a:prstGeom prst="rect">
            <a:avLst/>
          </a:prstGeom>
        </p:spPr>
      </p:pic>
      <p:sp>
        <p:nvSpPr>
          <p:cNvPr id="21" name="TextBox 20">
            <a:extLst>
              <a:ext uri="{FF2B5EF4-FFF2-40B4-BE49-F238E27FC236}">
                <a16:creationId xmlns:a16="http://schemas.microsoft.com/office/drawing/2014/main" id="{688BB003-A2BD-40ED-BE66-6330BCD8B381}"/>
              </a:ext>
            </a:extLst>
          </p:cNvPr>
          <p:cNvSpPr txBox="1"/>
          <p:nvPr/>
        </p:nvSpPr>
        <p:spPr>
          <a:xfrm>
            <a:off x="880182" y="1077853"/>
            <a:ext cx="974177" cy="400110"/>
          </a:xfrm>
          <a:prstGeom prst="rect">
            <a:avLst/>
          </a:prstGeom>
          <a:noFill/>
        </p:spPr>
        <p:txBody>
          <a:bodyPr wrap="none" rtlCol="0">
            <a:spAutoFit/>
          </a:bodyPr>
          <a:lstStyle/>
          <a:p>
            <a:pPr algn="ctr" defTabSz="914400" eaLnBrk="1" fontAlgn="auto" hangingPunct="1">
              <a:spcBef>
                <a:spcPts val="0"/>
              </a:spcBef>
              <a:spcAft>
                <a:spcPts val="0"/>
              </a:spcAft>
            </a:pPr>
            <a:r>
              <a:rPr lang="en-US" sz="2000" dirty="0">
                <a:solidFill>
                  <a:prstClr val="black"/>
                </a:solidFill>
                <a:latin typeface="Calibri" panose="020F0502020204030204"/>
                <a:ea typeface="+mn-ea"/>
              </a:rPr>
              <a:t>Client 2</a:t>
            </a:r>
          </a:p>
        </p:txBody>
      </p:sp>
      <p:sp>
        <p:nvSpPr>
          <p:cNvPr id="22" name="Arrow: Right 21">
            <a:extLst>
              <a:ext uri="{FF2B5EF4-FFF2-40B4-BE49-F238E27FC236}">
                <a16:creationId xmlns:a16="http://schemas.microsoft.com/office/drawing/2014/main" id="{7F1FE7E1-367E-42AA-83E1-80E4B9D8F319}"/>
              </a:ext>
            </a:extLst>
          </p:cNvPr>
          <p:cNvSpPr/>
          <p:nvPr/>
        </p:nvSpPr>
        <p:spPr>
          <a:xfrm>
            <a:off x="2819400" y="2895600"/>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3" name="Arrow: Right 22">
            <a:extLst>
              <a:ext uri="{FF2B5EF4-FFF2-40B4-BE49-F238E27FC236}">
                <a16:creationId xmlns:a16="http://schemas.microsoft.com/office/drawing/2014/main" id="{80937F49-1914-405F-A964-C0A9739BFB85}"/>
              </a:ext>
            </a:extLst>
          </p:cNvPr>
          <p:cNvSpPr/>
          <p:nvPr/>
        </p:nvSpPr>
        <p:spPr>
          <a:xfrm>
            <a:off x="999713" y="3109811"/>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24" name="Arrow: Right 23">
            <a:extLst>
              <a:ext uri="{FF2B5EF4-FFF2-40B4-BE49-F238E27FC236}">
                <a16:creationId xmlns:a16="http://schemas.microsoft.com/office/drawing/2014/main" id="{DAAC4339-24D6-43B3-BE77-28D35499EDC3}"/>
              </a:ext>
            </a:extLst>
          </p:cNvPr>
          <p:cNvSpPr/>
          <p:nvPr/>
        </p:nvSpPr>
        <p:spPr>
          <a:xfrm>
            <a:off x="6377745" y="3554806"/>
            <a:ext cx="1822665"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5</a:t>
            </a:r>
          </a:p>
        </p:txBody>
      </p:sp>
      <p:sp>
        <p:nvSpPr>
          <p:cNvPr id="25" name="Rectangle 24">
            <a:extLst>
              <a:ext uri="{FF2B5EF4-FFF2-40B4-BE49-F238E27FC236}">
                <a16:creationId xmlns:a16="http://schemas.microsoft.com/office/drawing/2014/main" id="{86530155-529B-41EA-B5E6-DAE7F072A18F}"/>
              </a:ext>
            </a:extLst>
          </p:cNvPr>
          <p:cNvSpPr/>
          <p:nvPr/>
        </p:nvSpPr>
        <p:spPr>
          <a:xfrm>
            <a:off x="6243721" y="3239218"/>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6" name="Rectangle 25">
            <a:extLst>
              <a:ext uri="{FF2B5EF4-FFF2-40B4-BE49-F238E27FC236}">
                <a16:creationId xmlns:a16="http://schemas.microsoft.com/office/drawing/2014/main" id="{75969CE7-BA8E-4136-B0D2-2A4A5942E929}"/>
              </a:ext>
            </a:extLst>
          </p:cNvPr>
          <p:cNvSpPr/>
          <p:nvPr/>
        </p:nvSpPr>
        <p:spPr>
          <a:xfrm>
            <a:off x="4453841" y="3520991"/>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2C76BA5-C8D6-4A7B-9F47-7CD64EC83E1E}"/>
              </a:ext>
            </a:extLst>
          </p:cNvPr>
          <p:cNvSpPr/>
          <p:nvPr/>
        </p:nvSpPr>
        <p:spPr>
          <a:xfrm>
            <a:off x="8064517" y="4069685"/>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28" name="Arrow: Right 27">
            <a:extLst>
              <a:ext uri="{FF2B5EF4-FFF2-40B4-BE49-F238E27FC236}">
                <a16:creationId xmlns:a16="http://schemas.microsoft.com/office/drawing/2014/main" id="{B9ED9C0A-34F5-432A-B4F7-97587BC0F0B3}"/>
              </a:ext>
            </a:extLst>
          </p:cNvPr>
          <p:cNvSpPr/>
          <p:nvPr/>
        </p:nvSpPr>
        <p:spPr>
          <a:xfrm>
            <a:off x="4607125" y="5103557"/>
            <a:ext cx="1819688"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29" name="Arrow: Left 28">
            <a:extLst>
              <a:ext uri="{FF2B5EF4-FFF2-40B4-BE49-F238E27FC236}">
                <a16:creationId xmlns:a16="http://schemas.microsoft.com/office/drawing/2014/main" id="{6ECADA91-9D60-4F56-9924-0552241E866B}"/>
              </a:ext>
            </a:extLst>
          </p:cNvPr>
          <p:cNvSpPr/>
          <p:nvPr/>
        </p:nvSpPr>
        <p:spPr>
          <a:xfrm>
            <a:off x="4527832" y="4932897"/>
            <a:ext cx="1766421" cy="452726"/>
          </a:xfrm>
          <a:prstGeom prst="lef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=5</a:t>
            </a:r>
          </a:p>
        </p:txBody>
      </p:sp>
      <p:sp>
        <p:nvSpPr>
          <p:cNvPr id="30" name="Rectangle 29">
            <a:extLst>
              <a:ext uri="{FF2B5EF4-FFF2-40B4-BE49-F238E27FC236}">
                <a16:creationId xmlns:a16="http://schemas.microsoft.com/office/drawing/2014/main" id="{65439244-7BD8-4076-B609-83FAC2FBBA0F}"/>
              </a:ext>
            </a:extLst>
          </p:cNvPr>
          <p:cNvSpPr/>
          <p:nvPr/>
        </p:nvSpPr>
        <p:spPr>
          <a:xfrm>
            <a:off x="6238877" y="5588304"/>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Arrow: Right 30">
            <a:extLst>
              <a:ext uri="{FF2B5EF4-FFF2-40B4-BE49-F238E27FC236}">
                <a16:creationId xmlns:a16="http://schemas.microsoft.com/office/drawing/2014/main" id="{4FB9C7F0-6901-4500-8529-217FDE1DB4D5}"/>
              </a:ext>
            </a:extLst>
          </p:cNvPr>
          <p:cNvSpPr/>
          <p:nvPr/>
        </p:nvSpPr>
        <p:spPr>
          <a:xfrm>
            <a:off x="4648438" y="4381329"/>
            <a:ext cx="3581400" cy="5334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 7</a:t>
            </a:r>
          </a:p>
        </p:txBody>
      </p:sp>
      <p:sp>
        <p:nvSpPr>
          <p:cNvPr id="32" name="Rectangle 31">
            <a:extLst>
              <a:ext uri="{FF2B5EF4-FFF2-40B4-BE49-F238E27FC236}">
                <a16:creationId xmlns:a16="http://schemas.microsoft.com/office/drawing/2014/main" id="{02E6DD6D-AC23-47F1-9DFC-E6D88DFBBB8B}"/>
              </a:ext>
            </a:extLst>
          </p:cNvPr>
          <p:cNvSpPr/>
          <p:nvPr/>
        </p:nvSpPr>
        <p:spPr>
          <a:xfrm>
            <a:off x="8066241" y="4959197"/>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white"/>
                </a:solidFill>
                <a:latin typeface="Calibri" panose="020F0502020204030204"/>
                <a:ea typeface="+mn-ea"/>
              </a:rPr>
              <a:t>7</a:t>
            </a:r>
            <a:endPar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E200434-A708-4A71-BE79-462C57E090EF}"/>
              </a:ext>
            </a:extLst>
          </p:cNvPr>
          <p:cNvSpPr/>
          <p:nvPr/>
        </p:nvSpPr>
        <p:spPr>
          <a:xfrm>
            <a:off x="4429509" y="5587558"/>
            <a:ext cx="330165" cy="3301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Tree>
    <p:extLst>
      <p:ext uri="{BB962C8B-B14F-4D97-AF65-F5344CB8AC3E}">
        <p14:creationId xmlns:p14="http://schemas.microsoft.com/office/powerpoint/2010/main" val="285077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A3B40-7296-46AA-BA71-E0E579AD4925}"/>
              </a:ext>
            </a:extLst>
          </p:cNvPr>
          <p:cNvSpPr>
            <a:spLocks noGrp="1"/>
          </p:cNvSpPr>
          <p:nvPr>
            <p:ph type="title"/>
          </p:nvPr>
        </p:nvSpPr>
        <p:spPr>
          <a:xfrm>
            <a:off x="628650" y="963877"/>
            <a:ext cx="2620771" cy="4930246"/>
          </a:xfrm>
        </p:spPr>
        <p:txBody>
          <a:bodyPr>
            <a:normAutofit/>
          </a:bodyPr>
          <a:lstStyle/>
          <a:p>
            <a:pPr algn="r"/>
            <a:r>
              <a:rPr lang="en-US" dirty="0">
                <a:solidFill>
                  <a:schemeClr val="accent1"/>
                </a:solidFill>
              </a:rPr>
              <a:t>Simple Solution – Last Writer Wins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B73CE0-025D-4C08-8154-DCD1B5D70052}"/>
              </a:ext>
            </a:extLst>
          </p:cNvPr>
          <p:cNvSpPr>
            <a:spLocks noGrp="1"/>
          </p:cNvSpPr>
          <p:nvPr>
            <p:ph idx="1"/>
          </p:nvPr>
        </p:nvSpPr>
        <p:spPr>
          <a:xfrm>
            <a:off x="3732023" y="963877"/>
            <a:ext cx="4783327" cy="4930246"/>
          </a:xfrm>
        </p:spPr>
        <p:txBody>
          <a:bodyPr anchor="ctr">
            <a:normAutofit/>
          </a:bodyPr>
          <a:lstStyle/>
          <a:p>
            <a:r>
              <a:rPr lang="en-US" sz="2100"/>
              <a:t>Use timestamps to determine most up to date value </a:t>
            </a:r>
          </a:p>
          <a:p>
            <a:r>
              <a:rPr lang="en-US" sz="2100"/>
              <a:t>If we see conflicting writes, simply persist the most recent value at all replicas</a:t>
            </a:r>
          </a:p>
          <a:p>
            <a:r>
              <a:rPr lang="en-US" sz="2100"/>
              <a:t>Ensures replicas remain consistent</a:t>
            </a:r>
          </a:p>
          <a:p>
            <a:r>
              <a:rPr lang="en-US" sz="2100"/>
              <a:t> Issue: which clock generates timestamp?</a:t>
            </a:r>
          </a:p>
          <a:p>
            <a:pPr lvl="1"/>
            <a:r>
              <a:rPr lang="en-US" sz="2100"/>
              <a:t>Client’s?</a:t>
            </a:r>
          </a:p>
          <a:p>
            <a:pPr lvl="1"/>
            <a:r>
              <a:rPr lang="en-US" sz="2100"/>
              <a:t>Coordinator’s?</a:t>
            </a:r>
          </a:p>
          <a:p>
            <a:pPr lvl="1"/>
            <a:r>
              <a:rPr lang="en-US" sz="2100"/>
              <a:t>Replicas?</a:t>
            </a:r>
          </a:p>
          <a:p>
            <a:pPr lvl="1"/>
            <a:endParaRPr lang="en-US" sz="2100"/>
          </a:p>
        </p:txBody>
      </p:sp>
    </p:spTree>
    <p:extLst>
      <p:ext uri="{BB962C8B-B14F-4D97-AF65-F5344CB8AC3E}">
        <p14:creationId xmlns:p14="http://schemas.microsoft.com/office/powerpoint/2010/main" val="2216372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75" y="-4763"/>
            <a:ext cx="2500311"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7CA9E-EC77-4F61-9AEA-57705D02443D}"/>
              </a:ext>
            </a:extLst>
          </p:cNvPr>
          <p:cNvSpPr>
            <a:spLocks noGrp="1"/>
          </p:cNvSpPr>
          <p:nvPr>
            <p:ph type="title"/>
          </p:nvPr>
        </p:nvSpPr>
        <p:spPr>
          <a:xfrm>
            <a:off x="771525" y="190501"/>
            <a:ext cx="2164556" cy="2486024"/>
          </a:xfrm>
          <a:noFill/>
        </p:spPr>
        <p:txBody>
          <a:bodyPr vert="horz" lIns="91440" tIns="45720" rIns="91440" bIns="45720" rtlCol="0" anchor="ctr">
            <a:normAutofit/>
          </a:bodyPr>
          <a:lstStyle/>
          <a:p>
            <a:pPr algn="ctr"/>
            <a:r>
              <a:rPr lang="en-US" sz="3100">
                <a:solidFill>
                  <a:schemeClr val="bg1"/>
                </a:solidFill>
              </a:rPr>
              <a:t>Last Writer Wins</a:t>
            </a:r>
          </a:p>
        </p:txBody>
      </p:sp>
      <p:sp>
        <p:nvSpPr>
          <p:cNvPr id="4" name="Freeform: Shape 3">
            <a:extLst>
              <a:ext uri="{FF2B5EF4-FFF2-40B4-BE49-F238E27FC236}">
                <a16:creationId xmlns:a16="http://schemas.microsoft.com/office/drawing/2014/main" id="{04A75CAD-529C-407D-BC55-07992A8B2C23}"/>
              </a:ext>
            </a:extLst>
          </p:cNvPr>
          <p:cNvSpPr/>
          <p:nvPr/>
        </p:nvSpPr>
        <p:spPr>
          <a:xfrm>
            <a:off x="3956180" y="1698171"/>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FC8266F-8177-436A-AB39-D4A2700FD003}"/>
              </a:ext>
            </a:extLst>
          </p:cNvPr>
          <p:cNvSpPr/>
          <p:nvPr/>
        </p:nvSpPr>
        <p:spPr>
          <a:xfrm>
            <a:off x="7848600" y="1664494"/>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5FEC7B6-B558-4515-9DC2-C705C98DEF0D}"/>
              </a:ext>
            </a:extLst>
          </p:cNvPr>
          <p:cNvCxnSpPr>
            <a:cxnSpLocks/>
          </p:cNvCxnSpPr>
          <p:nvPr/>
        </p:nvCxnSpPr>
        <p:spPr>
          <a:xfrm>
            <a:off x="3965510" y="1839880"/>
            <a:ext cx="1368490" cy="83664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419D66D-B9C6-4E06-A200-1DD40DACEC9B}"/>
              </a:ext>
            </a:extLst>
          </p:cNvPr>
          <p:cNvSpPr txBox="1"/>
          <p:nvPr/>
        </p:nvSpPr>
        <p:spPr>
          <a:xfrm>
            <a:off x="5334000" y="2590800"/>
            <a:ext cx="933269" cy="369332"/>
          </a:xfrm>
          <a:prstGeom prst="rect">
            <a:avLst/>
          </a:prstGeom>
          <a:noFill/>
          <a:ln w="19050">
            <a:solidFill>
              <a:schemeClr val="accent1"/>
            </a:solidFill>
          </a:ln>
        </p:spPr>
        <p:txBody>
          <a:bodyPr wrap="none" rtlCol="0">
            <a:spAutoFit/>
          </a:bodyPr>
          <a:lstStyle/>
          <a:p>
            <a:r>
              <a:rPr lang="en-US" dirty="0"/>
              <a:t>“Angie”</a:t>
            </a:r>
          </a:p>
        </p:txBody>
      </p:sp>
      <p:cxnSp>
        <p:nvCxnSpPr>
          <p:cNvPr id="11" name="Straight Arrow Connector 10">
            <a:extLst>
              <a:ext uri="{FF2B5EF4-FFF2-40B4-BE49-F238E27FC236}">
                <a16:creationId xmlns:a16="http://schemas.microsoft.com/office/drawing/2014/main" id="{2F8ED1AE-6938-4357-ACA0-10E01809681C}"/>
              </a:ext>
            </a:extLst>
          </p:cNvPr>
          <p:cNvCxnSpPr>
            <a:cxnSpLocks/>
            <a:endCxn id="4" idx="5"/>
          </p:cNvCxnSpPr>
          <p:nvPr/>
        </p:nvCxnSpPr>
        <p:spPr>
          <a:xfrm flipH="1">
            <a:off x="4012163" y="2858895"/>
            <a:ext cx="1319216" cy="60276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F39119B-3DA1-4F70-83A7-75281C8650C6}"/>
              </a:ext>
            </a:extLst>
          </p:cNvPr>
          <p:cNvCxnSpPr>
            <a:cxnSpLocks/>
            <a:stCxn id="10" idx="3"/>
            <a:endCxn id="6" idx="5"/>
          </p:cNvCxnSpPr>
          <p:nvPr/>
        </p:nvCxnSpPr>
        <p:spPr>
          <a:xfrm>
            <a:off x="6267269" y="2775466"/>
            <a:ext cx="1637314" cy="65251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1F21143-AEA8-4CFC-B455-23D3BECEF698}"/>
              </a:ext>
            </a:extLst>
          </p:cNvPr>
          <p:cNvCxnSpPr>
            <a:cxnSpLocks/>
            <a:endCxn id="19" idx="1"/>
          </p:cNvCxnSpPr>
          <p:nvPr/>
        </p:nvCxnSpPr>
        <p:spPr>
          <a:xfrm>
            <a:off x="3956180" y="3798408"/>
            <a:ext cx="1005923" cy="73938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5F298D6-0ACC-4658-866F-4264C42882CA}"/>
              </a:ext>
            </a:extLst>
          </p:cNvPr>
          <p:cNvSpPr txBox="1"/>
          <p:nvPr/>
        </p:nvSpPr>
        <p:spPr>
          <a:xfrm>
            <a:off x="4962103" y="4214622"/>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0" name="TextBox 19">
            <a:extLst>
              <a:ext uri="{FF2B5EF4-FFF2-40B4-BE49-F238E27FC236}">
                <a16:creationId xmlns:a16="http://schemas.microsoft.com/office/drawing/2014/main" id="{F5A56552-3D3C-429C-B548-9BE142A1AC40}"/>
              </a:ext>
            </a:extLst>
          </p:cNvPr>
          <p:cNvSpPr txBox="1"/>
          <p:nvPr/>
        </p:nvSpPr>
        <p:spPr>
          <a:xfrm>
            <a:off x="4889429" y="5091548"/>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cxnSp>
        <p:nvCxnSpPr>
          <p:cNvPr id="21" name="Straight Arrow Connector 20">
            <a:extLst>
              <a:ext uri="{FF2B5EF4-FFF2-40B4-BE49-F238E27FC236}">
                <a16:creationId xmlns:a16="http://schemas.microsoft.com/office/drawing/2014/main" id="{05416B66-C336-42C0-9D8A-DE8836DDED1B}"/>
              </a:ext>
            </a:extLst>
          </p:cNvPr>
          <p:cNvCxnSpPr>
            <a:cxnSpLocks/>
            <a:endCxn id="20" idx="3"/>
          </p:cNvCxnSpPr>
          <p:nvPr/>
        </p:nvCxnSpPr>
        <p:spPr>
          <a:xfrm flipH="1">
            <a:off x="6561682" y="4682470"/>
            <a:ext cx="1342901" cy="73224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CA8595-C2B7-476B-8B17-A49A3DFD470A}"/>
              </a:ext>
            </a:extLst>
          </p:cNvPr>
          <p:cNvSpPr txBox="1"/>
          <p:nvPr/>
        </p:nvSpPr>
        <p:spPr>
          <a:xfrm>
            <a:off x="5621351" y="1436826"/>
            <a:ext cx="338554" cy="369332"/>
          </a:xfrm>
          <a:prstGeom prst="rect">
            <a:avLst/>
          </a:prstGeom>
          <a:noFill/>
          <a:ln w="19050">
            <a:solidFill>
              <a:schemeClr val="accent1"/>
            </a:solidFill>
          </a:ln>
        </p:spPr>
        <p:txBody>
          <a:bodyPr wrap="none" rtlCol="0">
            <a:spAutoFit/>
          </a:bodyPr>
          <a:lstStyle/>
          <a:p>
            <a:r>
              <a:rPr lang="en-US" dirty="0"/>
              <a:t>“”</a:t>
            </a:r>
          </a:p>
        </p:txBody>
      </p:sp>
      <p:sp>
        <p:nvSpPr>
          <p:cNvPr id="29" name="TextBox 28">
            <a:extLst>
              <a:ext uri="{FF2B5EF4-FFF2-40B4-BE49-F238E27FC236}">
                <a16:creationId xmlns:a16="http://schemas.microsoft.com/office/drawing/2014/main" id="{E72E8016-3437-448B-B1BF-E04CF6EFC0BB}"/>
              </a:ext>
            </a:extLst>
          </p:cNvPr>
          <p:cNvSpPr txBox="1"/>
          <p:nvPr/>
        </p:nvSpPr>
        <p:spPr>
          <a:xfrm>
            <a:off x="3657600" y="1120121"/>
            <a:ext cx="966931" cy="369332"/>
          </a:xfrm>
          <a:prstGeom prst="rect">
            <a:avLst/>
          </a:prstGeom>
          <a:noFill/>
        </p:spPr>
        <p:txBody>
          <a:bodyPr wrap="none" rtlCol="0">
            <a:spAutoFit/>
          </a:bodyPr>
          <a:lstStyle/>
          <a:p>
            <a:r>
              <a:rPr lang="en-US" dirty="0"/>
              <a:t>Client 1</a:t>
            </a:r>
          </a:p>
        </p:txBody>
      </p:sp>
      <p:sp>
        <p:nvSpPr>
          <p:cNvPr id="31" name="TextBox 30">
            <a:extLst>
              <a:ext uri="{FF2B5EF4-FFF2-40B4-BE49-F238E27FC236}">
                <a16:creationId xmlns:a16="http://schemas.microsoft.com/office/drawing/2014/main" id="{BC718CDB-B3F9-4CD9-8633-A9413DE8A246}"/>
              </a:ext>
            </a:extLst>
          </p:cNvPr>
          <p:cNvSpPr txBox="1"/>
          <p:nvPr/>
        </p:nvSpPr>
        <p:spPr>
          <a:xfrm>
            <a:off x="7572430" y="1096359"/>
            <a:ext cx="1031051" cy="369332"/>
          </a:xfrm>
          <a:prstGeom prst="rect">
            <a:avLst/>
          </a:prstGeom>
          <a:noFill/>
        </p:spPr>
        <p:txBody>
          <a:bodyPr wrap="none" rtlCol="0">
            <a:spAutoFit/>
          </a:bodyPr>
          <a:lstStyle/>
          <a:p>
            <a:r>
              <a:rPr lang="en-US" dirty="0"/>
              <a:t>Client  2</a:t>
            </a:r>
          </a:p>
        </p:txBody>
      </p:sp>
      <p:sp>
        <p:nvSpPr>
          <p:cNvPr id="33" name="TextBox 32">
            <a:extLst>
              <a:ext uri="{FF2B5EF4-FFF2-40B4-BE49-F238E27FC236}">
                <a16:creationId xmlns:a16="http://schemas.microsoft.com/office/drawing/2014/main" id="{A43EFDF2-1878-4520-9D4A-339F1CBA747C}"/>
              </a:ext>
            </a:extLst>
          </p:cNvPr>
          <p:cNvSpPr txBox="1"/>
          <p:nvPr/>
        </p:nvSpPr>
        <p:spPr>
          <a:xfrm>
            <a:off x="5200406" y="978174"/>
            <a:ext cx="1582484" cy="369332"/>
          </a:xfrm>
          <a:prstGeom prst="rect">
            <a:avLst/>
          </a:prstGeom>
          <a:noFill/>
        </p:spPr>
        <p:txBody>
          <a:bodyPr wrap="none" rtlCol="0">
            <a:spAutoFit/>
          </a:bodyPr>
          <a:lstStyle/>
          <a:p>
            <a:r>
              <a:rPr lang="en-US" dirty="0"/>
              <a:t>Key1:PLaylist</a:t>
            </a:r>
          </a:p>
        </p:txBody>
      </p:sp>
      <p:pic>
        <p:nvPicPr>
          <p:cNvPr id="35" name="Graphic 34" descr="Blind">
            <a:extLst>
              <a:ext uri="{FF2B5EF4-FFF2-40B4-BE49-F238E27FC236}">
                <a16:creationId xmlns:a16="http://schemas.microsoft.com/office/drawing/2014/main" id="{992DD18F-071C-4E73-B128-2C5AD7AE7C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1379" y="4061851"/>
            <a:ext cx="914400" cy="914400"/>
          </a:xfrm>
          <a:prstGeom prst="rect">
            <a:avLst/>
          </a:prstGeom>
        </p:spPr>
      </p:pic>
      <p:cxnSp>
        <p:nvCxnSpPr>
          <p:cNvPr id="22" name="Straight Arrow Connector 21">
            <a:extLst>
              <a:ext uri="{FF2B5EF4-FFF2-40B4-BE49-F238E27FC236}">
                <a16:creationId xmlns:a16="http://schemas.microsoft.com/office/drawing/2014/main" id="{40E7EFFB-3294-4D13-923F-2DFBECC3B8B9}"/>
              </a:ext>
            </a:extLst>
          </p:cNvPr>
          <p:cNvCxnSpPr>
            <a:cxnSpLocks/>
          </p:cNvCxnSpPr>
          <p:nvPr/>
        </p:nvCxnSpPr>
        <p:spPr>
          <a:xfrm flipH="1">
            <a:off x="3988837" y="1529386"/>
            <a:ext cx="1613988" cy="33546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673BF5A-AE0A-4C49-A905-AFF3B3ABC7C6}"/>
              </a:ext>
            </a:extLst>
          </p:cNvPr>
          <p:cNvSpPr txBox="1"/>
          <p:nvPr/>
        </p:nvSpPr>
        <p:spPr>
          <a:xfrm>
            <a:off x="4538902" y="1726114"/>
            <a:ext cx="646331" cy="369332"/>
          </a:xfrm>
          <a:prstGeom prst="rect">
            <a:avLst/>
          </a:prstGeom>
          <a:noFill/>
        </p:spPr>
        <p:txBody>
          <a:bodyPr wrap="none" rtlCol="0">
            <a:spAutoFit/>
          </a:bodyPr>
          <a:lstStyle/>
          <a:p>
            <a:r>
              <a:rPr lang="en-US" dirty="0"/>
              <a:t>read</a:t>
            </a:r>
          </a:p>
        </p:txBody>
      </p:sp>
      <p:sp>
        <p:nvSpPr>
          <p:cNvPr id="24" name="TextBox 23">
            <a:extLst>
              <a:ext uri="{FF2B5EF4-FFF2-40B4-BE49-F238E27FC236}">
                <a16:creationId xmlns:a16="http://schemas.microsoft.com/office/drawing/2014/main" id="{90B55083-ABEB-4227-8527-8A0117AD5134}"/>
              </a:ext>
            </a:extLst>
          </p:cNvPr>
          <p:cNvSpPr txBox="1"/>
          <p:nvPr/>
        </p:nvSpPr>
        <p:spPr>
          <a:xfrm>
            <a:off x="4248834" y="2307193"/>
            <a:ext cx="671979" cy="369332"/>
          </a:xfrm>
          <a:prstGeom prst="rect">
            <a:avLst/>
          </a:prstGeom>
          <a:noFill/>
        </p:spPr>
        <p:txBody>
          <a:bodyPr wrap="none" rtlCol="0">
            <a:spAutoFit/>
          </a:bodyPr>
          <a:lstStyle/>
          <a:p>
            <a:r>
              <a:rPr lang="en-US" dirty="0"/>
              <a:t>write</a:t>
            </a:r>
          </a:p>
        </p:txBody>
      </p:sp>
    </p:spTree>
    <p:extLst>
      <p:ext uri="{BB962C8B-B14F-4D97-AF65-F5344CB8AC3E}">
        <p14:creationId xmlns:p14="http://schemas.microsoft.com/office/powerpoint/2010/main" val="17937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20" grpId="0" animBg="1"/>
      <p:bldP spid="23" grpId="0"/>
      <p:bldP spid="2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1A3F0377-E6F7-45C2-B922-C63BBB320511}"/>
              </a:ext>
            </a:extLst>
          </p:cNvPr>
          <p:cNvSpPr>
            <a:spLocks noGrp="1"/>
          </p:cNvSpPr>
          <p:nvPr>
            <p:ph type="title"/>
          </p:nvPr>
        </p:nvSpPr>
        <p:spPr>
          <a:xfrm>
            <a:off x="480059" y="2053641"/>
            <a:ext cx="2751871" cy="2760098"/>
          </a:xfrm>
        </p:spPr>
        <p:txBody>
          <a:bodyPr>
            <a:normAutofit/>
          </a:bodyPr>
          <a:lstStyle/>
          <a:p>
            <a:r>
              <a:rPr lang="en-US">
                <a:solidFill>
                  <a:srgbClr val="FFFFFF"/>
                </a:solidFill>
              </a:rPr>
              <a:t>Lose Some Writes!!</a:t>
            </a:r>
          </a:p>
        </p:txBody>
      </p:sp>
      <p:sp>
        <p:nvSpPr>
          <p:cNvPr id="3" name="Content Placeholder 2">
            <a:extLst>
              <a:ext uri="{FF2B5EF4-FFF2-40B4-BE49-F238E27FC236}">
                <a16:creationId xmlns:a16="http://schemas.microsoft.com/office/drawing/2014/main" id="{FB375D40-8E4B-4926-8082-595C3F13CC89}"/>
              </a:ext>
            </a:extLst>
          </p:cNvPr>
          <p:cNvSpPr>
            <a:spLocks noGrp="1"/>
          </p:cNvSpPr>
          <p:nvPr>
            <p:ph idx="1"/>
          </p:nvPr>
        </p:nvSpPr>
        <p:spPr>
          <a:xfrm>
            <a:off x="4567930" y="801866"/>
            <a:ext cx="3979563" cy="5230634"/>
          </a:xfrm>
        </p:spPr>
        <p:txBody>
          <a:bodyPr anchor="ctr">
            <a:normAutofit/>
          </a:bodyPr>
          <a:lstStyle/>
          <a:p>
            <a:r>
              <a:rPr lang="en-US" sz="2100" dirty="0">
                <a:solidFill>
                  <a:srgbClr val="000000"/>
                </a:solidFill>
              </a:rPr>
              <a:t>Effectively a race condition</a:t>
            </a:r>
          </a:p>
          <a:p>
            <a:r>
              <a:rPr lang="en-US" sz="2100" dirty="0">
                <a:solidFill>
                  <a:srgbClr val="000000"/>
                </a:solidFill>
              </a:rPr>
              <a:t>Writes can be overwritten</a:t>
            </a:r>
          </a:p>
          <a:p>
            <a:pPr lvl="1"/>
            <a:r>
              <a:rPr lang="en-US" sz="2100" dirty="0" err="1">
                <a:solidFill>
                  <a:srgbClr val="000000"/>
                </a:solidFill>
              </a:rPr>
              <a:t>Ie</a:t>
            </a:r>
            <a:r>
              <a:rPr lang="en-US" sz="2100" dirty="0">
                <a:solidFill>
                  <a:srgbClr val="000000"/>
                </a:solidFill>
              </a:rPr>
              <a:t> not durable</a:t>
            </a:r>
          </a:p>
          <a:p>
            <a:pPr lvl="1"/>
            <a:r>
              <a:rPr lang="en-US" sz="2100" dirty="0">
                <a:solidFill>
                  <a:srgbClr val="000000"/>
                </a:solidFill>
              </a:rPr>
              <a:t>But reported as successful to the client!</a:t>
            </a:r>
          </a:p>
          <a:p>
            <a:pPr lvl="2"/>
            <a:r>
              <a:rPr lang="en-US" sz="2100" dirty="0">
                <a:solidFill>
                  <a:srgbClr val="000000"/>
                </a:solidFill>
              </a:rPr>
              <a:t>Written to W replicas</a:t>
            </a:r>
          </a:p>
          <a:p>
            <a:r>
              <a:rPr lang="en-US" sz="2100" dirty="0">
                <a:solidFill>
                  <a:srgbClr val="000000"/>
                </a:solidFill>
              </a:rPr>
              <a:t>LWW leads to data loss </a:t>
            </a:r>
          </a:p>
          <a:p>
            <a:r>
              <a:rPr lang="en-US" sz="2100" dirty="0">
                <a:solidFill>
                  <a:srgbClr val="000000"/>
                </a:solidFill>
              </a:rPr>
              <a:t>Safe only when a key is written once and afterwards is regarded as immutable</a:t>
            </a:r>
          </a:p>
          <a:p>
            <a:pPr lvl="1"/>
            <a:r>
              <a:rPr lang="en-US" sz="1700" dirty="0">
                <a:solidFill>
                  <a:srgbClr val="000000"/>
                </a:solidFill>
              </a:rPr>
              <a:t>Changes written to new rows and merged programmatically</a:t>
            </a:r>
          </a:p>
        </p:txBody>
      </p:sp>
    </p:spTree>
    <p:extLst>
      <p:ext uri="{BB962C8B-B14F-4D97-AF65-F5344CB8AC3E}">
        <p14:creationId xmlns:p14="http://schemas.microsoft.com/office/powerpoint/2010/main" val="2707724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5CBC-9490-456F-8C49-415586669E8A}"/>
              </a:ext>
            </a:extLst>
          </p:cNvPr>
          <p:cNvSpPr>
            <a:spLocks noGrp="1"/>
          </p:cNvSpPr>
          <p:nvPr>
            <p:ph type="title"/>
          </p:nvPr>
        </p:nvSpPr>
        <p:spPr>
          <a:xfrm>
            <a:off x="840699" y="687480"/>
            <a:ext cx="5605629" cy="994172"/>
          </a:xfrm>
        </p:spPr>
        <p:txBody>
          <a:bodyPr>
            <a:normAutofit fontScale="90000"/>
          </a:bodyPr>
          <a:lstStyle/>
          <a:p>
            <a:r>
              <a:rPr lang="en-US" sz="3600" dirty="0"/>
              <a:t>Conflicts – a Better Solution - Causality</a:t>
            </a:r>
          </a:p>
        </p:txBody>
      </p:sp>
      <p:sp>
        <p:nvSpPr>
          <p:cNvPr id="3" name="Content Placeholder 2">
            <a:extLst>
              <a:ext uri="{FF2B5EF4-FFF2-40B4-BE49-F238E27FC236}">
                <a16:creationId xmlns:a16="http://schemas.microsoft.com/office/drawing/2014/main" id="{CF37AFED-A541-47FA-814D-DA287C462648}"/>
              </a:ext>
            </a:extLst>
          </p:cNvPr>
          <p:cNvSpPr>
            <a:spLocks noGrp="1"/>
          </p:cNvSpPr>
          <p:nvPr>
            <p:ph idx="1"/>
          </p:nvPr>
        </p:nvSpPr>
        <p:spPr>
          <a:xfrm>
            <a:off x="852321" y="2227943"/>
            <a:ext cx="5033221" cy="3788227"/>
          </a:xfrm>
        </p:spPr>
        <p:txBody>
          <a:bodyPr anchor="ctr">
            <a:normAutofit fontScale="92500" lnSpcReduction="10000"/>
          </a:bodyPr>
          <a:lstStyle/>
          <a:p>
            <a:r>
              <a:rPr lang="en-US" sz="1800" dirty="0"/>
              <a:t>Track causality</a:t>
            </a:r>
          </a:p>
          <a:p>
            <a:r>
              <a:rPr lang="en-US" sz="1800" dirty="0"/>
              <a:t>Example:</a:t>
            </a:r>
          </a:p>
          <a:p>
            <a:pPr lvl="1"/>
            <a:r>
              <a:rPr lang="en-US" sz="1800" dirty="0"/>
              <a:t>Two users login to systems at 8.00am on local machines</a:t>
            </a:r>
          </a:p>
          <a:p>
            <a:pPr lvl="1"/>
            <a:r>
              <a:rPr lang="en-US" sz="1800" dirty="0"/>
              <a:t>Clock drift means we don’t know which logged on first?</a:t>
            </a:r>
          </a:p>
          <a:p>
            <a:pPr lvl="1"/>
            <a:r>
              <a:rPr lang="en-US" sz="1800" dirty="0"/>
              <a:t>If user1 logs in and sends message to user2, and message is received before user2 logs in, we know:</a:t>
            </a:r>
          </a:p>
          <a:p>
            <a:pPr lvl="2"/>
            <a:r>
              <a:rPr lang="en-US" sz="1800" dirty="0"/>
              <a:t>User1 login ‘happened before’ User2 login</a:t>
            </a:r>
          </a:p>
          <a:p>
            <a:pPr lvl="1"/>
            <a:r>
              <a:rPr lang="en-US" sz="1800" dirty="0"/>
              <a:t>If message received after users2 logs in</a:t>
            </a:r>
          </a:p>
          <a:p>
            <a:pPr lvl="2"/>
            <a:r>
              <a:rPr lang="en-US" sz="1800" dirty="0"/>
              <a:t>We still don’t know the order</a:t>
            </a:r>
          </a:p>
          <a:p>
            <a:pPr lvl="2"/>
            <a:r>
              <a:rPr lang="en-US" sz="1800" dirty="0"/>
              <a:t>Events are not causally related</a:t>
            </a:r>
          </a:p>
          <a:p>
            <a:pPr lvl="2"/>
            <a:r>
              <a:rPr lang="en-US" sz="1800" dirty="0" err="1"/>
              <a:t>i.e</a:t>
            </a:r>
            <a:r>
              <a:rPr lang="en-US" sz="1800" dirty="0"/>
              <a:t> concurrent</a:t>
            </a:r>
          </a:p>
          <a:p>
            <a:pPr lvl="1"/>
            <a:endParaRPr lang="en-US" sz="15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hat">
            <a:extLst>
              <a:ext uri="{FF2B5EF4-FFF2-40B4-BE49-F238E27FC236}">
                <a16:creationId xmlns:a16="http://schemas.microsoft.com/office/drawing/2014/main" id="{392B3F6D-7B96-4B38-B150-362E611FE3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3757293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r>
              <a:rPr lang="en-US" sz="3850"/>
              <a:t>Lamport Clocks</a:t>
            </a:r>
          </a:p>
        </p:txBody>
      </p:sp>
      <p:sp>
        <p:nvSpPr>
          <p:cNvPr id="3" name="Content Placeholder 2"/>
          <p:cNvSpPr>
            <a:spLocks noGrp="1"/>
          </p:cNvSpPr>
          <p:nvPr>
            <p:ph idx="1"/>
          </p:nvPr>
        </p:nvSpPr>
        <p:spPr>
          <a:xfrm>
            <a:off x="673154" y="1702455"/>
            <a:ext cx="5442417" cy="4334518"/>
          </a:xfrm>
        </p:spPr>
        <p:txBody>
          <a:bodyPr anchor="ctr">
            <a:normAutofit/>
          </a:bodyPr>
          <a:lstStyle/>
          <a:p>
            <a:r>
              <a:rPr lang="en-US" sz="1600" dirty="0"/>
              <a:t>Algorithm to provide a partial ordering of events in a distributed system</a:t>
            </a:r>
          </a:p>
          <a:p>
            <a:r>
              <a:rPr lang="en-US" sz="1600" dirty="0"/>
              <a:t>Every process maintains a local logical clock</a:t>
            </a:r>
          </a:p>
          <a:p>
            <a:pPr lvl="1"/>
            <a:r>
              <a:rPr lang="en-US" sz="1600" dirty="0"/>
              <a:t>Effectively a counter, initialized to zero</a:t>
            </a:r>
          </a:p>
          <a:p>
            <a:pPr lvl="1"/>
            <a:r>
              <a:rPr lang="en-US" sz="1600" dirty="0"/>
              <a:t>When a process sends a message or executes an internal step, it sets clock ← clock + 1 </a:t>
            </a:r>
          </a:p>
          <a:p>
            <a:pPr lvl="1"/>
            <a:r>
              <a:rPr lang="en-US" sz="1600" dirty="0"/>
              <a:t>assigns the resulting value as the clock value of the event. </a:t>
            </a:r>
          </a:p>
          <a:p>
            <a:r>
              <a:rPr lang="en-US" sz="1600" dirty="0"/>
              <a:t>If it sends a message:</a:t>
            </a:r>
          </a:p>
          <a:p>
            <a:pPr lvl="1"/>
            <a:r>
              <a:rPr lang="en-US" sz="1600" dirty="0"/>
              <a:t>it piggybacks the resulting clock value on the message. </a:t>
            </a:r>
          </a:p>
          <a:p>
            <a:r>
              <a:rPr lang="en-US" sz="1600" dirty="0"/>
              <a:t>When a process receives a message, </a:t>
            </a:r>
          </a:p>
          <a:p>
            <a:pPr lvl="1"/>
            <a:r>
              <a:rPr lang="en-US" sz="1600" dirty="0"/>
              <a:t>it sets its clock ← max(clock, message timestamp)+1</a:t>
            </a:r>
          </a:p>
          <a:p>
            <a:pPr lvl="1"/>
            <a:r>
              <a:rPr lang="en-US" sz="1600" dirty="0"/>
              <a:t>the resulting clock value is taken as the time of receipt of the message. </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lock">
            <a:extLst>
              <a:ext uri="{FF2B5EF4-FFF2-40B4-BE49-F238E27FC236}">
                <a16:creationId xmlns:a16="http://schemas.microsoft.com/office/drawing/2014/main" id="{9BA42B02-7C5C-4BE0-8A8E-95F113F921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6338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4554" y="466578"/>
            <a:ext cx="8354891" cy="930447"/>
          </a:xfrm>
        </p:spPr>
        <p:txBody>
          <a:bodyPr vert="horz" lIns="91440" tIns="45720" rIns="91440" bIns="45720" rtlCol="0" anchor="b">
            <a:normAutofit/>
          </a:bodyPr>
          <a:lstStyle/>
          <a:p>
            <a:pPr algn="ctr"/>
            <a:r>
              <a:rPr lang="en-US" sz="4700" kern="1200">
                <a:solidFill>
                  <a:srgbClr val="FFFFFF"/>
                </a:solidFill>
                <a:latin typeface="+mj-lt"/>
                <a:ea typeface="+mj-ea"/>
                <a:cs typeface="+mj-cs"/>
              </a:rPr>
              <a:t>Scale Up – Example Hardware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997883" y="2509911"/>
            <a:ext cx="7106908" cy="3997637"/>
          </a:xfrm>
          <a:prstGeom prst="rect">
            <a:avLst/>
          </a:prstGeom>
        </p:spPr>
      </p:pic>
    </p:spTree>
    <p:extLst>
      <p:ext uri="{BB962C8B-B14F-4D97-AF65-F5344CB8AC3E}">
        <p14:creationId xmlns:p14="http://schemas.microsoft.com/office/powerpoint/2010/main" val="580963807"/>
      </p:ext>
    </p:extLst>
  </p:cSld>
  <p:clrMapOvr>
    <a:masterClrMapping/>
  </p:clrMapOvr>
  <mc:AlternateContent xmlns:mc="http://schemas.openxmlformats.org/markup-compatibility/2006" xmlns:p14="http://schemas.microsoft.com/office/powerpoint/2010/main">
    <mc:Choice Requires="p14">
      <p:transition spd="slow" p14:dur="2000" advTm="41642"/>
    </mc:Choice>
    <mc:Fallback xmlns="">
      <p:transition spd="slow" advTm="4164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20" name="Rectangle 3"/>
          <p:cNvSpPr>
            <a:spLocks noGrp="1" noChangeArrowheads="1"/>
          </p:cNvSpPr>
          <p:nvPr>
            <p:ph type="title"/>
          </p:nvPr>
        </p:nvSpPr>
        <p:spPr>
          <a:xfrm>
            <a:off x="394554" y="466578"/>
            <a:ext cx="8354891" cy="930447"/>
          </a:xfrm>
        </p:spPr>
        <p:txBody>
          <a:bodyPr vert="horz" lIns="91440" tIns="45720" rIns="91440" bIns="45720" rtlCol="0" anchor="b">
            <a:normAutofit/>
          </a:bodyPr>
          <a:lstStyle/>
          <a:p>
            <a:pPr algn="ctr"/>
            <a:r>
              <a:rPr lang="en-US" altLang="en-US" sz="4700" kern="1200" dirty="0" err="1">
                <a:solidFill>
                  <a:srgbClr val="FFFFFF"/>
                </a:solidFill>
                <a:latin typeface="+mj-lt"/>
                <a:ea typeface="+mj-ea"/>
                <a:cs typeface="+mj-cs"/>
              </a:rPr>
              <a:t>Lamport</a:t>
            </a:r>
            <a:r>
              <a:rPr lang="en-US" altLang="en-US" sz="4700" kern="1200" dirty="0">
                <a:solidFill>
                  <a:srgbClr val="FFFFFF"/>
                </a:solidFill>
                <a:latin typeface="+mj-lt"/>
                <a:ea typeface="+mj-ea"/>
                <a:cs typeface="+mj-cs"/>
              </a:rPr>
              <a:t> </a:t>
            </a:r>
            <a:r>
              <a:rPr lang="en-US" altLang="en-US" sz="4700" dirty="0">
                <a:solidFill>
                  <a:srgbClr val="FFFFFF"/>
                </a:solidFill>
              </a:rPr>
              <a:t>Clocks</a:t>
            </a:r>
            <a:r>
              <a:rPr lang="en-US" altLang="en-US" sz="4700" kern="1200" dirty="0">
                <a:solidFill>
                  <a:srgbClr val="FFFFFF"/>
                </a:solidFill>
                <a:latin typeface="+mj-lt"/>
                <a:ea typeface="+mj-ea"/>
                <a:cs typeface="+mj-cs"/>
              </a:rPr>
              <a:t> </a:t>
            </a:r>
          </a:p>
        </p:txBody>
      </p:sp>
      <p:cxnSp>
        <p:nvCxnSpPr>
          <p:cNvPr id="76" name="Straight Connector 7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22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030" y="2741093"/>
            <a:ext cx="8622615" cy="35352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extLst>
      <p:ext uri="{BB962C8B-B14F-4D97-AF65-F5344CB8AC3E}">
        <p14:creationId xmlns:p14="http://schemas.microsoft.com/office/powerpoint/2010/main" val="39283690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r>
              <a:rPr lang="en-US" sz="3850"/>
              <a:t>Lamport Clocks</a:t>
            </a:r>
          </a:p>
        </p:txBody>
      </p:sp>
      <p:sp>
        <p:nvSpPr>
          <p:cNvPr id="3" name="Content Placeholder 2"/>
          <p:cNvSpPr>
            <a:spLocks noGrp="1"/>
          </p:cNvSpPr>
          <p:nvPr>
            <p:ph idx="1"/>
          </p:nvPr>
        </p:nvSpPr>
        <p:spPr>
          <a:xfrm>
            <a:off x="840699" y="1905000"/>
            <a:ext cx="5033221" cy="4016827"/>
          </a:xfrm>
        </p:spPr>
        <p:txBody>
          <a:bodyPr anchor="ctr">
            <a:normAutofit lnSpcReduction="10000"/>
          </a:bodyPr>
          <a:lstStyle/>
          <a:p>
            <a:pPr marL="342900" lvl="1" indent="-342900">
              <a:buFont typeface="Arial" charset="0"/>
              <a:buChar char="•"/>
            </a:pPr>
            <a:r>
              <a:rPr lang="en-US" sz="2100" dirty="0"/>
              <a:t>Identify a </a:t>
            </a:r>
            <a:r>
              <a:rPr lang="en-US" sz="2100" b="1" dirty="0"/>
              <a:t>happened-before</a:t>
            </a:r>
            <a:r>
              <a:rPr lang="en-US" sz="2100" dirty="0"/>
              <a:t> ordering that is described numerically </a:t>
            </a:r>
          </a:p>
          <a:p>
            <a:pPr marL="742950" lvl="2" indent="-342900"/>
            <a:r>
              <a:rPr lang="en-US" sz="2100" dirty="0"/>
              <a:t>if C(a)&lt;C(b), C(a) happened-before C(b).</a:t>
            </a:r>
          </a:p>
          <a:p>
            <a:pPr lvl="1"/>
            <a:r>
              <a:rPr lang="en-US" sz="2100" dirty="0"/>
              <a:t>Partial causal ordering</a:t>
            </a:r>
          </a:p>
          <a:p>
            <a:r>
              <a:rPr lang="en-US" sz="2100" dirty="0"/>
              <a:t>Only meaningful in terms of messages flowing between a group of processes</a:t>
            </a:r>
          </a:p>
          <a:p>
            <a:pPr lvl="1"/>
            <a:r>
              <a:rPr lang="en-US" sz="1800" dirty="0"/>
              <a:t>If </a:t>
            </a:r>
            <a:r>
              <a:rPr lang="en-US" sz="1800" i="1" dirty="0"/>
              <a:t>a</a:t>
            </a:r>
            <a:r>
              <a:rPr lang="en-US" sz="1800" dirty="0"/>
              <a:t> and </a:t>
            </a:r>
            <a:r>
              <a:rPr lang="en-US" sz="1800" i="1" dirty="0"/>
              <a:t>b</a:t>
            </a:r>
            <a:r>
              <a:rPr lang="en-US" sz="1800" dirty="0"/>
              <a:t> are two events in the same process, and </a:t>
            </a:r>
            <a:r>
              <a:rPr lang="en-US" sz="1800" i="1" dirty="0"/>
              <a:t>a</a:t>
            </a:r>
            <a:r>
              <a:rPr lang="en-US" sz="1800" dirty="0"/>
              <a:t> comes before </a:t>
            </a:r>
            <a:r>
              <a:rPr lang="en-US" sz="1800" i="1" dirty="0"/>
              <a:t>b</a:t>
            </a:r>
            <a:r>
              <a:rPr lang="en-US" sz="1800" dirty="0"/>
              <a:t>, then </a:t>
            </a:r>
            <a:r>
              <a:rPr lang="en-US" sz="1800" i="1" dirty="0"/>
              <a:t>a -&gt; b.</a:t>
            </a:r>
            <a:endParaRPr lang="en-US" sz="1800" dirty="0"/>
          </a:p>
          <a:p>
            <a:pPr lvl="1"/>
            <a:r>
              <a:rPr lang="en-US" sz="1800" dirty="0"/>
              <a:t>If </a:t>
            </a:r>
            <a:r>
              <a:rPr lang="en-US" sz="1800" i="1" dirty="0"/>
              <a:t>a</a:t>
            </a:r>
            <a:r>
              <a:rPr lang="en-US" sz="1800" dirty="0"/>
              <a:t> denotes the sending of a message and </a:t>
            </a:r>
            <a:r>
              <a:rPr lang="en-US" sz="1800" i="1" dirty="0"/>
              <a:t>b</a:t>
            </a:r>
            <a:r>
              <a:rPr lang="en-US" sz="1800" dirty="0"/>
              <a:t> the receipt of that message, then </a:t>
            </a:r>
            <a:r>
              <a:rPr lang="en-US" sz="1800" i="1" dirty="0"/>
              <a:t>a -&gt; b.</a:t>
            </a:r>
            <a:endParaRPr lang="en-US" sz="1800" dirty="0"/>
          </a:p>
          <a:p>
            <a:pPr lvl="1"/>
            <a:r>
              <a:rPr lang="en-US" sz="1800" dirty="0"/>
              <a:t>If </a:t>
            </a:r>
            <a:r>
              <a:rPr lang="en-US" sz="1800" i="1" dirty="0"/>
              <a:t>a -&gt; b</a:t>
            </a:r>
            <a:r>
              <a:rPr lang="en-US" sz="1800" dirty="0"/>
              <a:t> and </a:t>
            </a:r>
            <a:r>
              <a:rPr lang="en-US" sz="1800" i="1" dirty="0"/>
              <a:t>b -&gt; c</a:t>
            </a:r>
            <a:r>
              <a:rPr lang="en-US" sz="1800" dirty="0"/>
              <a:t>, then </a:t>
            </a:r>
            <a:r>
              <a:rPr lang="en-US" sz="1800" i="1" dirty="0"/>
              <a:t>a -&gt; c</a:t>
            </a:r>
            <a:r>
              <a:rPr lang="en-US" sz="1800" dirty="0"/>
              <a:t>.</a:t>
            </a:r>
          </a:p>
          <a:p>
            <a:endParaRPr lang="en-US" sz="2100" dirty="0"/>
          </a:p>
          <a:p>
            <a:endParaRPr lang="en-US" sz="2100" dirty="0"/>
          </a:p>
        </p:txBody>
      </p:sp>
      <p:sp>
        <p:nvSpPr>
          <p:cNvPr id="13"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Presentation with Checklist">
            <a:extLst>
              <a:ext uri="{FF2B5EF4-FFF2-40B4-BE49-F238E27FC236}">
                <a16:creationId xmlns:a16="http://schemas.microsoft.com/office/drawing/2014/main" id="{60B82FBD-27C2-433D-86F3-6E0409B80A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018249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6B107-F65C-497E-91BF-3E5453FF13D1}"/>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a:solidFill>
                  <a:srgbClr val="FFFFFF"/>
                </a:solidFill>
                <a:latin typeface="+mj-lt"/>
                <a:ea typeface="+mj-ea"/>
                <a:cs typeface="+mj-cs"/>
              </a:rPr>
              <a:t>Lamport Clocks – Partial Ordering</a:t>
            </a: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map&#10;&#10;Description automatically generated">
            <a:extLst>
              <a:ext uri="{FF2B5EF4-FFF2-40B4-BE49-F238E27FC236}">
                <a16:creationId xmlns:a16="http://schemas.microsoft.com/office/drawing/2014/main" id="{A841D48A-17EA-45EF-9C76-E1E87A59814B}"/>
              </a:ext>
            </a:extLst>
          </p:cNvPr>
          <p:cNvPicPr>
            <a:picLocks noChangeAspect="1"/>
          </p:cNvPicPr>
          <p:nvPr/>
        </p:nvPicPr>
        <p:blipFill>
          <a:blip r:embed="rId2"/>
          <a:stretch>
            <a:fillRect/>
          </a:stretch>
        </p:blipFill>
        <p:spPr>
          <a:xfrm>
            <a:off x="3865366" y="1270301"/>
            <a:ext cx="4915159" cy="4325339"/>
          </a:xfrm>
          <a:prstGeom prst="rect">
            <a:avLst/>
          </a:prstGeom>
        </p:spPr>
      </p:pic>
      <p:sp>
        <p:nvSpPr>
          <p:cNvPr id="7" name="Rectangle 6">
            <a:extLst>
              <a:ext uri="{FF2B5EF4-FFF2-40B4-BE49-F238E27FC236}">
                <a16:creationId xmlns:a16="http://schemas.microsoft.com/office/drawing/2014/main" id="{AAAE0244-BE0C-44F4-A112-78E4E5851146}"/>
              </a:ext>
            </a:extLst>
          </p:cNvPr>
          <p:cNvSpPr/>
          <p:nvPr/>
        </p:nvSpPr>
        <p:spPr>
          <a:xfrm>
            <a:off x="4142574" y="3200400"/>
            <a:ext cx="4391826"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E946B-8CCD-48C1-8BEE-A7E8123C57A1}"/>
              </a:ext>
            </a:extLst>
          </p:cNvPr>
          <p:cNvSpPr>
            <a:spLocks noGrp="1"/>
          </p:cNvSpPr>
          <p:nvPr>
            <p:ph type="title"/>
          </p:nvPr>
        </p:nvSpPr>
        <p:spPr/>
        <p:txBody>
          <a:bodyPr/>
          <a:lstStyle/>
          <a:p>
            <a:r>
              <a:rPr lang="en-US" dirty="0" err="1"/>
              <a:t>Lamport</a:t>
            </a:r>
            <a:r>
              <a:rPr lang="en-US" dirty="0"/>
              <a:t> Clocks - Example</a:t>
            </a:r>
          </a:p>
        </p:txBody>
      </p:sp>
      <p:sp>
        <p:nvSpPr>
          <p:cNvPr id="4" name="Freeform: Shape 3">
            <a:extLst>
              <a:ext uri="{FF2B5EF4-FFF2-40B4-BE49-F238E27FC236}">
                <a16:creationId xmlns:a16="http://schemas.microsoft.com/office/drawing/2014/main" id="{F8C8E49F-5FBA-4C94-9EF9-1DE8C8272C9B}"/>
              </a:ext>
            </a:extLst>
          </p:cNvPr>
          <p:cNvSpPr/>
          <p:nvPr/>
        </p:nvSpPr>
        <p:spPr>
          <a:xfrm>
            <a:off x="1371600" y="2260596"/>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3F857887-15D1-45DB-B1F7-55E6B68723BB}"/>
              </a:ext>
            </a:extLst>
          </p:cNvPr>
          <p:cNvSpPr/>
          <p:nvPr/>
        </p:nvSpPr>
        <p:spPr>
          <a:xfrm>
            <a:off x="4366259" y="2286000"/>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CBFCB16-DF42-48C7-A74C-B81CA751E8D7}"/>
              </a:ext>
            </a:extLst>
          </p:cNvPr>
          <p:cNvSpPr/>
          <p:nvPr/>
        </p:nvSpPr>
        <p:spPr>
          <a:xfrm>
            <a:off x="7543800" y="2286000"/>
            <a:ext cx="45719" cy="4419600"/>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875DD7-885D-430D-837A-3D7CE79436D1}"/>
              </a:ext>
            </a:extLst>
          </p:cNvPr>
          <p:cNvSpPr txBox="1"/>
          <p:nvPr/>
        </p:nvSpPr>
        <p:spPr>
          <a:xfrm>
            <a:off x="3440187" y="1605822"/>
            <a:ext cx="2544286" cy="646331"/>
          </a:xfrm>
          <a:prstGeom prst="rect">
            <a:avLst/>
          </a:prstGeom>
          <a:noFill/>
        </p:spPr>
        <p:txBody>
          <a:bodyPr wrap="none" rtlCol="0">
            <a:spAutoFit/>
          </a:bodyPr>
          <a:lstStyle/>
          <a:p>
            <a:r>
              <a:rPr lang="en-US" dirty="0"/>
              <a:t>Shared File</a:t>
            </a:r>
          </a:p>
          <a:p>
            <a:r>
              <a:rPr lang="en-US" dirty="0"/>
              <a:t>Copy on each machine</a:t>
            </a:r>
          </a:p>
        </p:txBody>
      </p:sp>
      <p:sp>
        <p:nvSpPr>
          <p:cNvPr id="8" name="TextBox 7">
            <a:extLst>
              <a:ext uri="{FF2B5EF4-FFF2-40B4-BE49-F238E27FC236}">
                <a16:creationId xmlns:a16="http://schemas.microsoft.com/office/drawing/2014/main" id="{5A5DEA1F-4833-448B-9D91-3852F6A0F9AB}"/>
              </a:ext>
            </a:extLst>
          </p:cNvPr>
          <p:cNvSpPr txBox="1"/>
          <p:nvPr/>
        </p:nvSpPr>
        <p:spPr>
          <a:xfrm>
            <a:off x="1143000" y="1690688"/>
            <a:ext cx="864339" cy="369332"/>
          </a:xfrm>
          <a:prstGeom prst="rect">
            <a:avLst/>
          </a:prstGeom>
          <a:noFill/>
        </p:spPr>
        <p:txBody>
          <a:bodyPr wrap="none" rtlCol="0">
            <a:spAutoFit/>
          </a:bodyPr>
          <a:lstStyle/>
          <a:p>
            <a:r>
              <a:rPr lang="en-US" dirty="0"/>
              <a:t>User 1</a:t>
            </a:r>
          </a:p>
        </p:txBody>
      </p:sp>
      <p:sp>
        <p:nvSpPr>
          <p:cNvPr id="9" name="TextBox 8">
            <a:extLst>
              <a:ext uri="{FF2B5EF4-FFF2-40B4-BE49-F238E27FC236}">
                <a16:creationId xmlns:a16="http://schemas.microsoft.com/office/drawing/2014/main" id="{3DBBA8C3-10A9-4C54-9C8C-4DE21CCFC8C1}"/>
              </a:ext>
            </a:extLst>
          </p:cNvPr>
          <p:cNvSpPr txBox="1"/>
          <p:nvPr/>
        </p:nvSpPr>
        <p:spPr>
          <a:xfrm>
            <a:off x="7157349" y="1701866"/>
            <a:ext cx="864339" cy="369332"/>
          </a:xfrm>
          <a:prstGeom prst="rect">
            <a:avLst/>
          </a:prstGeom>
          <a:noFill/>
        </p:spPr>
        <p:txBody>
          <a:bodyPr wrap="none" rtlCol="0">
            <a:spAutoFit/>
          </a:bodyPr>
          <a:lstStyle/>
          <a:p>
            <a:r>
              <a:rPr lang="en-US" dirty="0"/>
              <a:t>User 1</a:t>
            </a:r>
          </a:p>
        </p:txBody>
      </p:sp>
      <p:grpSp>
        <p:nvGrpSpPr>
          <p:cNvPr id="48" name="Group 47">
            <a:extLst>
              <a:ext uri="{FF2B5EF4-FFF2-40B4-BE49-F238E27FC236}">
                <a16:creationId xmlns:a16="http://schemas.microsoft.com/office/drawing/2014/main" id="{68A26CC4-2BA6-4BB3-80F8-CA9E5BB00B45}"/>
              </a:ext>
            </a:extLst>
          </p:cNvPr>
          <p:cNvGrpSpPr/>
          <p:nvPr/>
        </p:nvGrpSpPr>
        <p:grpSpPr>
          <a:xfrm>
            <a:off x="1371600" y="2297668"/>
            <a:ext cx="2994659" cy="369332"/>
            <a:chOff x="1371600" y="2297668"/>
            <a:chExt cx="2994659" cy="369332"/>
          </a:xfrm>
        </p:grpSpPr>
        <p:cxnSp>
          <p:nvCxnSpPr>
            <p:cNvPr id="11" name="Straight Arrow Connector 10">
              <a:extLst>
                <a:ext uri="{FF2B5EF4-FFF2-40B4-BE49-F238E27FC236}">
                  <a16:creationId xmlns:a16="http://schemas.microsoft.com/office/drawing/2014/main" id="{43159A43-2F53-43EE-A276-619C32A0E5FE}"/>
                </a:ext>
              </a:extLst>
            </p:cNvPr>
            <p:cNvCxnSpPr/>
            <p:nvPr/>
          </p:nvCxnSpPr>
          <p:spPr>
            <a:xfrm>
              <a:off x="1371600" y="2667000"/>
              <a:ext cx="2994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5A1293-9E77-4FC1-980A-33147724051C}"/>
                </a:ext>
              </a:extLst>
            </p:cNvPr>
            <p:cNvSpPr txBox="1"/>
            <p:nvPr/>
          </p:nvSpPr>
          <p:spPr>
            <a:xfrm>
              <a:off x="2314931" y="2297668"/>
              <a:ext cx="1107996" cy="369332"/>
            </a:xfrm>
            <a:prstGeom prst="rect">
              <a:avLst/>
            </a:prstGeom>
            <a:noFill/>
          </p:spPr>
          <p:txBody>
            <a:bodyPr wrap="none" rtlCol="0">
              <a:spAutoFit/>
            </a:bodyPr>
            <a:lstStyle/>
            <a:p>
              <a:r>
                <a:rPr lang="en-US" dirty="0"/>
                <a:t>Open file</a:t>
              </a:r>
            </a:p>
          </p:txBody>
        </p:sp>
      </p:grpSp>
      <p:sp>
        <p:nvSpPr>
          <p:cNvPr id="13" name="TextBox 12">
            <a:extLst>
              <a:ext uri="{FF2B5EF4-FFF2-40B4-BE49-F238E27FC236}">
                <a16:creationId xmlns:a16="http://schemas.microsoft.com/office/drawing/2014/main" id="{AF1C50A8-E493-422E-8222-E2EFE445552A}"/>
              </a:ext>
            </a:extLst>
          </p:cNvPr>
          <p:cNvSpPr txBox="1"/>
          <p:nvPr/>
        </p:nvSpPr>
        <p:spPr>
          <a:xfrm>
            <a:off x="858069" y="2488554"/>
            <a:ext cx="312906" cy="369332"/>
          </a:xfrm>
          <a:prstGeom prst="rect">
            <a:avLst/>
          </a:prstGeom>
          <a:noFill/>
        </p:spPr>
        <p:txBody>
          <a:bodyPr wrap="none" rtlCol="0">
            <a:spAutoFit/>
          </a:bodyPr>
          <a:lstStyle/>
          <a:p>
            <a:r>
              <a:rPr lang="en-US" dirty="0"/>
              <a:t>1</a:t>
            </a:r>
          </a:p>
        </p:txBody>
      </p:sp>
      <p:cxnSp>
        <p:nvCxnSpPr>
          <p:cNvPr id="14" name="Straight Arrow Connector 13">
            <a:extLst>
              <a:ext uri="{FF2B5EF4-FFF2-40B4-BE49-F238E27FC236}">
                <a16:creationId xmlns:a16="http://schemas.microsoft.com/office/drawing/2014/main" id="{5E47A7ED-EB35-4707-9A29-A9F16532B32C}"/>
              </a:ext>
            </a:extLst>
          </p:cNvPr>
          <p:cNvCxnSpPr>
            <a:cxnSpLocks/>
          </p:cNvCxnSpPr>
          <p:nvPr/>
        </p:nvCxnSpPr>
        <p:spPr>
          <a:xfrm flipV="1">
            <a:off x="1371600" y="3023143"/>
            <a:ext cx="6191793" cy="4971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BE1C5DC-51E0-4E2C-9365-B35D84FA7A23}"/>
              </a:ext>
            </a:extLst>
          </p:cNvPr>
          <p:cNvSpPr txBox="1"/>
          <p:nvPr/>
        </p:nvSpPr>
        <p:spPr>
          <a:xfrm>
            <a:off x="858069" y="2813620"/>
            <a:ext cx="312906" cy="369332"/>
          </a:xfrm>
          <a:prstGeom prst="rect">
            <a:avLst/>
          </a:prstGeom>
          <a:noFill/>
        </p:spPr>
        <p:txBody>
          <a:bodyPr wrap="none" rtlCol="0">
            <a:spAutoFit/>
          </a:bodyPr>
          <a:lstStyle/>
          <a:p>
            <a:r>
              <a:rPr lang="en-US" dirty="0"/>
              <a:t>2</a:t>
            </a:r>
          </a:p>
        </p:txBody>
      </p:sp>
      <p:sp>
        <p:nvSpPr>
          <p:cNvPr id="17" name="TextBox 16">
            <a:extLst>
              <a:ext uri="{FF2B5EF4-FFF2-40B4-BE49-F238E27FC236}">
                <a16:creationId xmlns:a16="http://schemas.microsoft.com/office/drawing/2014/main" id="{B4F5A922-9E13-4DEE-A4BA-266A7B7A3179}"/>
              </a:ext>
            </a:extLst>
          </p:cNvPr>
          <p:cNvSpPr txBox="1"/>
          <p:nvPr/>
        </p:nvSpPr>
        <p:spPr>
          <a:xfrm>
            <a:off x="7772400" y="2888191"/>
            <a:ext cx="249288" cy="369332"/>
          </a:xfrm>
          <a:prstGeom prst="rect">
            <a:avLst/>
          </a:prstGeom>
          <a:noFill/>
        </p:spPr>
        <p:txBody>
          <a:bodyPr wrap="square" rtlCol="0">
            <a:spAutoFit/>
          </a:bodyPr>
          <a:lstStyle/>
          <a:p>
            <a:r>
              <a:rPr lang="en-US" dirty="0"/>
              <a:t>3</a:t>
            </a:r>
          </a:p>
        </p:txBody>
      </p:sp>
      <p:sp>
        <p:nvSpPr>
          <p:cNvPr id="22" name="TextBox 21">
            <a:extLst>
              <a:ext uri="{FF2B5EF4-FFF2-40B4-BE49-F238E27FC236}">
                <a16:creationId xmlns:a16="http://schemas.microsoft.com/office/drawing/2014/main" id="{8272DF2F-218C-4ACD-8C75-465D7682E830}"/>
              </a:ext>
            </a:extLst>
          </p:cNvPr>
          <p:cNvSpPr txBox="1"/>
          <p:nvPr/>
        </p:nvSpPr>
        <p:spPr>
          <a:xfrm>
            <a:off x="7626394" y="3394070"/>
            <a:ext cx="249288" cy="369332"/>
          </a:xfrm>
          <a:prstGeom prst="rect">
            <a:avLst/>
          </a:prstGeom>
          <a:noFill/>
        </p:spPr>
        <p:txBody>
          <a:bodyPr wrap="square" rtlCol="0">
            <a:spAutoFit/>
          </a:bodyPr>
          <a:lstStyle/>
          <a:p>
            <a:r>
              <a:rPr lang="en-US" dirty="0"/>
              <a:t>4</a:t>
            </a:r>
          </a:p>
        </p:txBody>
      </p:sp>
      <p:pic>
        <p:nvPicPr>
          <p:cNvPr id="25" name="Graphic 24" descr="Pencil">
            <a:extLst>
              <a:ext uri="{FF2B5EF4-FFF2-40B4-BE49-F238E27FC236}">
                <a16:creationId xmlns:a16="http://schemas.microsoft.com/office/drawing/2014/main" id="{2A6C2511-350C-42C9-91B1-48B191A74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560" y="3343594"/>
            <a:ext cx="455059" cy="455059"/>
          </a:xfrm>
          <a:prstGeom prst="rect">
            <a:avLst/>
          </a:prstGeom>
        </p:spPr>
      </p:pic>
      <p:sp>
        <p:nvSpPr>
          <p:cNvPr id="26" name="TextBox 25">
            <a:extLst>
              <a:ext uri="{FF2B5EF4-FFF2-40B4-BE49-F238E27FC236}">
                <a16:creationId xmlns:a16="http://schemas.microsoft.com/office/drawing/2014/main" id="{73708D48-4E6A-40E1-B110-C928D09F5C15}"/>
              </a:ext>
            </a:extLst>
          </p:cNvPr>
          <p:cNvSpPr txBox="1"/>
          <p:nvPr/>
        </p:nvSpPr>
        <p:spPr>
          <a:xfrm>
            <a:off x="883359" y="3514897"/>
            <a:ext cx="312906" cy="369332"/>
          </a:xfrm>
          <a:prstGeom prst="rect">
            <a:avLst/>
          </a:prstGeom>
          <a:noFill/>
        </p:spPr>
        <p:txBody>
          <a:bodyPr wrap="none" rtlCol="0">
            <a:spAutoFit/>
          </a:bodyPr>
          <a:lstStyle/>
          <a:p>
            <a:r>
              <a:rPr lang="en-US" dirty="0"/>
              <a:t>3</a:t>
            </a:r>
          </a:p>
        </p:txBody>
      </p:sp>
      <p:pic>
        <p:nvPicPr>
          <p:cNvPr id="31" name="Graphic 30" descr="Document">
            <a:extLst>
              <a:ext uri="{FF2B5EF4-FFF2-40B4-BE49-F238E27FC236}">
                <a16:creationId xmlns:a16="http://schemas.microsoft.com/office/drawing/2014/main" id="{BEF6396E-DFFE-40CD-A9D1-8AC7932D6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3717" y="4089362"/>
            <a:ext cx="457201" cy="457201"/>
          </a:xfrm>
          <a:prstGeom prst="rect">
            <a:avLst/>
          </a:prstGeom>
        </p:spPr>
      </p:pic>
      <p:sp>
        <p:nvSpPr>
          <p:cNvPr id="32" name="TextBox 31">
            <a:extLst>
              <a:ext uri="{FF2B5EF4-FFF2-40B4-BE49-F238E27FC236}">
                <a16:creationId xmlns:a16="http://schemas.microsoft.com/office/drawing/2014/main" id="{EB5C49FF-B65F-4043-84DD-D602AF5862DF}"/>
              </a:ext>
            </a:extLst>
          </p:cNvPr>
          <p:cNvSpPr txBox="1"/>
          <p:nvPr/>
        </p:nvSpPr>
        <p:spPr>
          <a:xfrm>
            <a:off x="7785077" y="4126468"/>
            <a:ext cx="249288" cy="369332"/>
          </a:xfrm>
          <a:prstGeom prst="rect">
            <a:avLst/>
          </a:prstGeom>
          <a:noFill/>
        </p:spPr>
        <p:txBody>
          <a:bodyPr wrap="square" rtlCol="0">
            <a:spAutoFit/>
          </a:bodyPr>
          <a:lstStyle/>
          <a:p>
            <a:r>
              <a:rPr lang="en-US" dirty="0"/>
              <a:t>5</a:t>
            </a:r>
          </a:p>
        </p:txBody>
      </p:sp>
      <p:grpSp>
        <p:nvGrpSpPr>
          <p:cNvPr id="51" name="Group 50">
            <a:extLst>
              <a:ext uri="{FF2B5EF4-FFF2-40B4-BE49-F238E27FC236}">
                <a16:creationId xmlns:a16="http://schemas.microsoft.com/office/drawing/2014/main" id="{285CE008-A953-404B-AA23-E5BE692A9104}"/>
              </a:ext>
            </a:extLst>
          </p:cNvPr>
          <p:cNvGrpSpPr/>
          <p:nvPr/>
        </p:nvGrpSpPr>
        <p:grpSpPr>
          <a:xfrm>
            <a:off x="1381112" y="5637766"/>
            <a:ext cx="2994659" cy="369332"/>
            <a:chOff x="1371600" y="5653162"/>
            <a:chExt cx="2994659" cy="369332"/>
          </a:xfrm>
        </p:grpSpPr>
        <p:sp>
          <p:nvSpPr>
            <p:cNvPr id="33" name="TextBox 32">
              <a:extLst>
                <a:ext uri="{FF2B5EF4-FFF2-40B4-BE49-F238E27FC236}">
                  <a16:creationId xmlns:a16="http://schemas.microsoft.com/office/drawing/2014/main" id="{4DA46B4B-9C3A-439C-A88A-20FDA1BD2498}"/>
                </a:ext>
              </a:extLst>
            </p:cNvPr>
            <p:cNvSpPr txBox="1"/>
            <p:nvPr/>
          </p:nvSpPr>
          <p:spPr>
            <a:xfrm>
              <a:off x="2299877" y="5653162"/>
              <a:ext cx="1069524" cy="369332"/>
            </a:xfrm>
            <a:prstGeom prst="rect">
              <a:avLst/>
            </a:prstGeom>
            <a:noFill/>
          </p:spPr>
          <p:txBody>
            <a:bodyPr wrap="none" rtlCol="0">
              <a:spAutoFit/>
            </a:bodyPr>
            <a:lstStyle/>
            <a:p>
              <a:r>
                <a:rPr lang="en-US" dirty="0"/>
                <a:t>Save file</a:t>
              </a:r>
            </a:p>
          </p:txBody>
        </p:sp>
        <p:cxnSp>
          <p:nvCxnSpPr>
            <p:cNvPr id="34" name="Straight Arrow Connector 33">
              <a:extLst>
                <a:ext uri="{FF2B5EF4-FFF2-40B4-BE49-F238E27FC236}">
                  <a16:creationId xmlns:a16="http://schemas.microsoft.com/office/drawing/2014/main" id="{0E112E8F-84F4-43B4-93A8-8895260EA636}"/>
                </a:ext>
              </a:extLst>
            </p:cNvPr>
            <p:cNvCxnSpPr/>
            <p:nvPr/>
          </p:nvCxnSpPr>
          <p:spPr>
            <a:xfrm>
              <a:off x="1371600" y="6019800"/>
              <a:ext cx="2994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534610E4-A50A-4BCC-9B97-C3221A244357}"/>
              </a:ext>
            </a:extLst>
          </p:cNvPr>
          <p:cNvSpPr txBox="1"/>
          <p:nvPr/>
        </p:nvSpPr>
        <p:spPr>
          <a:xfrm>
            <a:off x="915589" y="4411660"/>
            <a:ext cx="312906" cy="369332"/>
          </a:xfrm>
          <a:prstGeom prst="rect">
            <a:avLst/>
          </a:prstGeom>
          <a:noFill/>
        </p:spPr>
        <p:txBody>
          <a:bodyPr wrap="none" rtlCol="0">
            <a:spAutoFit/>
          </a:bodyPr>
          <a:lstStyle/>
          <a:p>
            <a:r>
              <a:rPr lang="en-US" dirty="0"/>
              <a:t>4</a:t>
            </a:r>
          </a:p>
        </p:txBody>
      </p:sp>
      <p:sp>
        <p:nvSpPr>
          <p:cNvPr id="37" name="TextBox 36">
            <a:extLst>
              <a:ext uri="{FF2B5EF4-FFF2-40B4-BE49-F238E27FC236}">
                <a16:creationId xmlns:a16="http://schemas.microsoft.com/office/drawing/2014/main" id="{54CC41CE-B359-4F13-B94C-53B5D8FE83E8}"/>
              </a:ext>
            </a:extLst>
          </p:cNvPr>
          <p:cNvSpPr txBox="1"/>
          <p:nvPr/>
        </p:nvSpPr>
        <p:spPr>
          <a:xfrm>
            <a:off x="7751038" y="4736039"/>
            <a:ext cx="249288" cy="369332"/>
          </a:xfrm>
          <a:prstGeom prst="rect">
            <a:avLst/>
          </a:prstGeom>
          <a:noFill/>
        </p:spPr>
        <p:txBody>
          <a:bodyPr wrap="square" rtlCol="0">
            <a:spAutoFit/>
          </a:bodyPr>
          <a:lstStyle/>
          <a:p>
            <a:r>
              <a:rPr lang="en-US" dirty="0"/>
              <a:t>6</a:t>
            </a:r>
          </a:p>
        </p:txBody>
      </p:sp>
      <p:sp>
        <p:nvSpPr>
          <p:cNvPr id="39" name="TextBox 38">
            <a:extLst>
              <a:ext uri="{FF2B5EF4-FFF2-40B4-BE49-F238E27FC236}">
                <a16:creationId xmlns:a16="http://schemas.microsoft.com/office/drawing/2014/main" id="{D90869E4-0B85-43C7-ADF4-779B67130CB9}"/>
              </a:ext>
            </a:extLst>
          </p:cNvPr>
          <p:cNvSpPr txBox="1"/>
          <p:nvPr/>
        </p:nvSpPr>
        <p:spPr>
          <a:xfrm>
            <a:off x="950234" y="5167312"/>
            <a:ext cx="312906" cy="369332"/>
          </a:xfrm>
          <a:prstGeom prst="rect">
            <a:avLst/>
          </a:prstGeom>
          <a:noFill/>
        </p:spPr>
        <p:txBody>
          <a:bodyPr wrap="none" rtlCol="0">
            <a:spAutoFit/>
          </a:bodyPr>
          <a:lstStyle/>
          <a:p>
            <a:r>
              <a:rPr lang="en-US" dirty="0"/>
              <a:t>8</a:t>
            </a:r>
          </a:p>
        </p:txBody>
      </p:sp>
      <p:sp>
        <p:nvSpPr>
          <p:cNvPr id="40" name="TextBox 39">
            <a:extLst>
              <a:ext uri="{FF2B5EF4-FFF2-40B4-BE49-F238E27FC236}">
                <a16:creationId xmlns:a16="http://schemas.microsoft.com/office/drawing/2014/main" id="{9420B776-80F7-4E5E-8D29-F1C7DC7DEE22}"/>
              </a:ext>
            </a:extLst>
          </p:cNvPr>
          <p:cNvSpPr txBox="1"/>
          <p:nvPr/>
        </p:nvSpPr>
        <p:spPr>
          <a:xfrm>
            <a:off x="5653222" y="4517027"/>
            <a:ext cx="1133644" cy="369332"/>
          </a:xfrm>
          <a:prstGeom prst="rect">
            <a:avLst/>
          </a:prstGeom>
          <a:noFill/>
        </p:spPr>
        <p:txBody>
          <a:bodyPr wrap="none" rtlCol="0">
            <a:spAutoFit/>
          </a:bodyPr>
          <a:lstStyle/>
          <a:p>
            <a:r>
              <a:rPr lang="en-US" dirty="0"/>
              <a:t>Close file</a:t>
            </a:r>
          </a:p>
        </p:txBody>
      </p:sp>
      <p:grpSp>
        <p:nvGrpSpPr>
          <p:cNvPr id="53" name="Group 52">
            <a:extLst>
              <a:ext uri="{FF2B5EF4-FFF2-40B4-BE49-F238E27FC236}">
                <a16:creationId xmlns:a16="http://schemas.microsoft.com/office/drawing/2014/main" id="{CE7DF90C-87CA-49B1-B37E-6E414BA5AC82}"/>
              </a:ext>
            </a:extLst>
          </p:cNvPr>
          <p:cNvGrpSpPr/>
          <p:nvPr/>
        </p:nvGrpSpPr>
        <p:grpSpPr>
          <a:xfrm>
            <a:off x="1417319" y="5438889"/>
            <a:ext cx="6595102" cy="369332"/>
            <a:chOff x="1417319" y="5200024"/>
            <a:chExt cx="6595102" cy="369332"/>
          </a:xfrm>
        </p:grpSpPr>
        <p:cxnSp>
          <p:nvCxnSpPr>
            <p:cNvPr id="38" name="Straight Arrow Connector 37">
              <a:extLst>
                <a:ext uri="{FF2B5EF4-FFF2-40B4-BE49-F238E27FC236}">
                  <a16:creationId xmlns:a16="http://schemas.microsoft.com/office/drawing/2014/main" id="{D9D98380-8E06-48A2-8EAD-F4B90D301DE8}"/>
                </a:ext>
              </a:extLst>
            </p:cNvPr>
            <p:cNvCxnSpPr>
              <a:cxnSpLocks/>
            </p:cNvCxnSpPr>
            <p:nvPr/>
          </p:nvCxnSpPr>
          <p:spPr>
            <a:xfrm flipH="1">
              <a:off x="1417319" y="5334000"/>
              <a:ext cx="612648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D5B7477-DE29-47E2-88FA-BDA2BB8FDE2C}"/>
                </a:ext>
              </a:extLst>
            </p:cNvPr>
            <p:cNvSpPr txBox="1"/>
            <p:nvPr/>
          </p:nvSpPr>
          <p:spPr>
            <a:xfrm>
              <a:off x="7763133" y="5200024"/>
              <a:ext cx="249288" cy="369332"/>
            </a:xfrm>
            <a:prstGeom prst="rect">
              <a:avLst/>
            </a:prstGeom>
            <a:noFill/>
          </p:spPr>
          <p:txBody>
            <a:bodyPr wrap="square" rtlCol="0">
              <a:spAutoFit/>
            </a:bodyPr>
            <a:lstStyle/>
            <a:p>
              <a:r>
                <a:rPr lang="en-US" dirty="0"/>
                <a:t>7</a:t>
              </a:r>
            </a:p>
          </p:txBody>
        </p:sp>
      </p:grpSp>
      <p:grpSp>
        <p:nvGrpSpPr>
          <p:cNvPr id="52" name="Group 51">
            <a:extLst>
              <a:ext uri="{FF2B5EF4-FFF2-40B4-BE49-F238E27FC236}">
                <a16:creationId xmlns:a16="http://schemas.microsoft.com/office/drawing/2014/main" id="{12E10A6A-CC97-4871-A433-5BD12BCB0AB5}"/>
              </a:ext>
            </a:extLst>
          </p:cNvPr>
          <p:cNvGrpSpPr/>
          <p:nvPr/>
        </p:nvGrpSpPr>
        <p:grpSpPr>
          <a:xfrm>
            <a:off x="4458561" y="4698933"/>
            <a:ext cx="3076305" cy="457201"/>
            <a:chOff x="4458561" y="4698933"/>
            <a:chExt cx="3076305" cy="457201"/>
          </a:xfrm>
        </p:grpSpPr>
        <p:cxnSp>
          <p:nvCxnSpPr>
            <p:cNvPr id="18" name="Straight Arrow Connector 17">
              <a:extLst>
                <a:ext uri="{FF2B5EF4-FFF2-40B4-BE49-F238E27FC236}">
                  <a16:creationId xmlns:a16="http://schemas.microsoft.com/office/drawing/2014/main" id="{D7DEE1AE-EBB6-4BDC-9E3F-6045CB7DBC65}"/>
                </a:ext>
              </a:extLst>
            </p:cNvPr>
            <p:cNvCxnSpPr>
              <a:cxnSpLocks/>
            </p:cNvCxnSpPr>
            <p:nvPr/>
          </p:nvCxnSpPr>
          <p:spPr>
            <a:xfrm flipH="1">
              <a:off x="4458561" y="4947749"/>
              <a:ext cx="307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Document">
              <a:extLst>
                <a:ext uri="{FF2B5EF4-FFF2-40B4-BE49-F238E27FC236}">
                  <a16:creationId xmlns:a16="http://schemas.microsoft.com/office/drawing/2014/main" id="{9F8BA706-BAC0-4B1E-AA50-1EB60B8737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9678" y="4698933"/>
              <a:ext cx="457201" cy="457201"/>
            </a:xfrm>
            <a:prstGeom prst="rect">
              <a:avLst/>
            </a:prstGeom>
          </p:spPr>
        </p:pic>
      </p:grpSp>
      <p:grpSp>
        <p:nvGrpSpPr>
          <p:cNvPr id="49" name="Group 48">
            <a:extLst>
              <a:ext uri="{FF2B5EF4-FFF2-40B4-BE49-F238E27FC236}">
                <a16:creationId xmlns:a16="http://schemas.microsoft.com/office/drawing/2014/main" id="{C0C5F3A3-1BD7-4DFA-A7AC-3E9B001A29F0}"/>
              </a:ext>
            </a:extLst>
          </p:cNvPr>
          <p:cNvGrpSpPr/>
          <p:nvPr/>
        </p:nvGrpSpPr>
        <p:grpSpPr>
          <a:xfrm>
            <a:off x="4480559" y="3331724"/>
            <a:ext cx="3076305" cy="431678"/>
            <a:chOff x="4480559" y="3331724"/>
            <a:chExt cx="3076305" cy="431678"/>
          </a:xfrm>
        </p:grpSpPr>
        <p:sp>
          <p:nvSpPr>
            <p:cNvPr id="23" name="TextBox 22">
              <a:extLst>
                <a:ext uri="{FF2B5EF4-FFF2-40B4-BE49-F238E27FC236}">
                  <a16:creationId xmlns:a16="http://schemas.microsoft.com/office/drawing/2014/main" id="{603A8671-D139-4854-9720-003ECCAC05AB}"/>
                </a:ext>
              </a:extLst>
            </p:cNvPr>
            <p:cNvSpPr txBox="1"/>
            <p:nvPr/>
          </p:nvSpPr>
          <p:spPr>
            <a:xfrm>
              <a:off x="5075555" y="3331724"/>
              <a:ext cx="1107996" cy="369332"/>
            </a:xfrm>
            <a:prstGeom prst="rect">
              <a:avLst/>
            </a:prstGeom>
            <a:noFill/>
          </p:spPr>
          <p:txBody>
            <a:bodyPr wrap="none" rtlCol="0">
              <a:spAutoFit/>
            </a:bodyPr>
            <a:lstStyle/>
            <a:p>
              <a:r>
                <a:rPr lang="en-US" dirty="0"/>
                <a:t>Open file</a:t>
              </a:r>
            </a:p>
          </p:txBody>
        </p:sp>
        <p:cxnSp>
          <p:nvCxnSpPr>
            <p:cNvPr id="45" name="Straight Arrow Connector 44">
              <a:extLst>
                <a:ext uri="{FF2B5EF4-FFF2-40B4-BE49-F238E27FC236}">
                  <a16:creationId xmlns:a16="http://schemas.microsoft.com/office/drawing/2014/main" id="{6DA89DC9-6142-496D-B767-CFEA243713FA}"/>
                </a:ext>
              </a:extLst>
            </p:cNvPr>
            <p:cNvCxnSpPr>
              <a:cxnSpLocks/>
            </p:cNvCxnSpPr>
            <p:nvPr/>
          </p:nvCxnSpPr>
          <p:spPr>
            <a:xfrm flipH="1">
              <a:off x="4480559" y="3763402"/>
              <a:ext cx="3076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C4B36C05-C1B2-4F35-AF01-421BC8878ADF}"/>
              </a:ext>
            </a:extLst>
          </p:cNvPr>
          <p:cNvSpPr txBox="1"/>
          <p:nvPr/>
        </p:nvSpPr>
        <p:spPr>
          <a:xfrm>
            <a:off x="925101" y="5835134"/>
            <a:ext cx="312906" cy="369332"/>
          </a:xfrm>
          <a:prstGeom prst="rect">
            <a:avLst/>
          </a:prstGeom>
          <a:noFill/>
        </p:spPr>
        <p:txBody>
          <a:bodyPr wrap="none" rtlCol="0">
            <a:spAutoFit/>
          </a:bodyPr>
          <a:lstStyle/>
          <a:p>
            <a:r>
              <a:rPr lang="en-US" dirty="0"/>
              <a:t>9</a:t>
            </a:r>
          </a:p>
        </p:txBody>
      </p:sp>
      <p:pic>
        <p:nvPicPr>
          <p:cNvPr id="47" name="Graphic 46" descr="Pencil">
            <a:extLst>
              <a:ext uri="{FF2B5EF4-FFF2-40B4-BE49-F238E27FC236}">
                <a16:creationId xmlns:a16="http://schemas.microsoft.com/office/drawing/2014/main" id="{9743BD2E-CFF0-4E20-92E4-494919E8F4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9771" y="4289497"/>
            <a:ext cx="455059" cy="455059"/>
          </a:xfrm>
          <a:prstGeom prst="rect">
            <a:avLst/>
          </a:prstGeom>
        </p:spPr>
      </p:pic>
    </p:spTree>
    <p:extLst>
      <p:ext uri="{BB962C8B-B14F-4D97-AF65-F5344CB8AC3E}">
        <p14:creationId xmlns:p14="http://schemas.microsoft.com/office/powerpoint/2010/main" val="34114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P spid="26" grpId="0"/>
      <p:bldP spid="32" grpId="0"/>
      <p:bldP spid="35" grpId="0"/>
      <p:bldP spid="37" grpId="0"/>
      <p:bldP spid="39" grpId="0"/>
      <p:bldP spid="40" grpId="0"/>
      <p:bldP spid="46"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76218-A233-4416-8738-9A36DE6D375A}"/>
              </a:ext>
            </a:extLst>
          </p:cNvPr>
          <p:cNvSpPr>
            <a:spLocks noGrp="1"/>
          </p:cNvSpPr>
          <p:nvPr>
            <p:ph type="title"/>
          </p:nvPr>
        </p:nvSpPr>
        <p:spPr>
          <a:xfrm>
            <a:off x="840699" y="687480"/>
            <a:ext cx="5605629" cy="994172"/>
          </a:xfrm>
        </p:spPr>
        <p:txBody>
          <a:bodyPr>
            <a:normAutofit/>
          </a:bodyPr>
          <a:lstStyle/>
          <a:p>
            <a:r>
              <a:rPr lang="en-US" sz="3850"/>
              <a:t>Conflicts</a:t>
            </a:r>
          </a:p>
        </p:txBody>
      </p:sp>
      <p:sp>
        <p:nvSpPr>
          <p:cNvPr id="3" name="Content Placeholder 2">
            <a:extLst>
              <a:ext uri="{FF2B5EF4-FFF2-40B4-BE49-F238E27FC236}">
                <a16:creationId xmlns:a16="http://schemas.microsoft.com/office/drawing/2014/main" id="{6262EDB9-76F7-45B7-BAA2-A8B273F46FFA}"/>
              </a:ext>
            </a:extLst>
          </p:cNvPr>
          <p:cNvSpPr>
            <a:spLocks noGrp="1"/>
          </p:cNvSpPr>
          <p:nvPr>
            <p:ph idx="1"/>
          </p:nvPr>
        </p:nvSpPr>
        <p:spPr>
          <a:xfrm>
            <a:off x="840699" y="1681652"/>
            <a:ext cx="5033221" cy="3788227"/>
          </a:xfrm>
        </p:spPr>
        <p:txBody>
          <a:bodyPr anchor="ctr">
            <a:normAutofit/>
          </a:bodyPr>
          <a:lstStyle/>
          <a:p>
            <a:r>
              <a:rPr lang="en-US" sz="1800" dirty="0"/>
              <a:t>How do we detect the siblings for a key?</a:t>
            </a:r>
          </a:p>
          <a:p>
            <a:pPr lvl="1"/>
            <a:r>
              <a:rPr lang="en-US" sz="1800" dirty="0"/>
              <a:t>Versioning</a:t>
            </a:r>
          </a:p>
          <a:p>
            <a:pPr lvl="2"/>
            <a:r>
              <a:rPr lang="en-US" sz="1800" dirty="0"/>
              <a:t>Vector Clocks</a:t>
            </a:r>
          </a:p>
          <a:p>
            <a:pPr lvl="2"/>
            <a:r>
              <a:rPr lang="en-US" sz="1800" dirty="0"/>
              <a:t>Version Vectors</a:t>
            </a:r>
          </a:p>
          <a:p>
            <a:r>
              <a:rPr lang="en-US" sz="1800" dirty="0"/>
              <a:t>Who does the merge?</a:t>
            </a:r>
          </a:p>
          <a:p>
            <a:pPr lvl="1"/>
            <a:r>
              <a:rPr lang="en-US" sz="1800" dirty="0"/>
              <a:t>The client – database presents siblings and client decides what to do </a:t>
            </a:r>
          </a:p>
          <a:p>
            <a:pPr lvl="2"/>
            <a:r>
              <a:rPr lang="en-US" sz="1800" dirty="0"/>
              <a:t>Maybe with help of a person!!</a:t>
            </a:r>
          </a:p>
          <a:p>
            <a:pPr lvl="1"/>
            <a:r>
              <a:rPr lang="en-US" sz="1800" dirty="0"/>
              <a:t>Conflict-free Replicated Data Type (CRDTs)</a:t>
            </a:r>
          </a:p>
          <a:p>
            <a:pPr lvl="2"/>
            <a:r>
              <a:rPr lang="en-US" sz="1800" dirty="0"/>
              <a:t>Sets, lists, maps, counters, ordered lists, </a:t>
            </a:r>
            <a:r>
              <a:rPr lang="en-US" sz="1800" dirty="0" err="1"/>
              <a:t>etc</a:t>
            </a:r>
            <a:endParaRPr lang="en-US" sz="1800" dirty="0"/>
          </a:p>
          <a:p>
            <a:pPr lvl="2"/>
            <a:r>
              <a:rPr lang="en-US" sz="1800" dirty="0"/>
              <a:t>Ongoing research …</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Database">
            <a:extLst>
              <a:ext uri="{FF2B5EF4-FFF2-40B4-BE49-F238E27FC236}">
                <a16:creationId xmlns:a16="http://schemas.microsoft.com/office/drawing/2014/main" id="{739E2A8E-EA16-4648-A21C-DCF2F468F1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268875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418A3-DCC8-4021-A49E-ADA195932FC8}"/>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How do we handle conflicts?</a:t>
            </a:r>
          </a:p>
        </p:txBody>
      </p:sp>
      <p:cxnSp>
        <p:nvCxnSpPr>
          <p:cNvPr id="17" name="Straight Connector 16">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F5D7132A-C495-4732-A60A-5974CE2818AF}"/>
              </a:ext>
            </a:extLst>
          </p:cNvPr>
          <p:cNvSpPr/>
          <p:nvPr/>
        </p:nvSpPr>
        <p:spPr>
          <a:xfrm>
            <a:off x="4108580" y="991939"/>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D8CB140-1B6E-490F-A701-B65DDBD8229F}"/>
              </a:ext>
            </a:extLst>
          </p:cNvPr>
          <p:cNvSpPr/>
          <p:nvPr/>
        </p:nvSpPr>
        <p:spPr>
          <a:xfrm>
            <a:off x="8001000" y="958262"/>
            <a:ext cx="65314" cy="3994738"/>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660B79A-08E2-4893-8D05-BEE99EAD7868}"/>
              </a:ext>
            </a:extLst>
          </p:cNvPr>
          <p:cNvCxnSpPr>
            <a:cxnSpLocks/>
          </p:cNvCxnSpPr>
          <p:nvPr/>
        </p:nvCxnSpPr>
        <p:spPr>
          <a:xfrm>
            <a:off x="4117910" y="1133648"/>
            <a:ext cx="1368490" cy="83664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C58E14B-D80A-4C34-9E70-099CFFE1BCBC}"/>
              </a:ext>
            </a:extLst>
          </p:cNvPr>
          <p:cNvSpPr txBox="1"/>
          <p:nvPr/>
        </p:nvSpPr>
        <p:spPr>
          <a:xfrm>
            <a:off x="5486400" y="1884568"/>
            <a:ext cx="933269" cy="369332"/>
          </a:xfrm>
          <a:prstGeom prst="rect">
            <a:avLst/>
          </a:prstGeom>
          <a:noFill/>
          <a:ln w="19050">
            <a:solidFill>
              <a:schemeClr val="accent1"/>
            </a:solidFill>
          </a:ln>
        </p:spPr>
        <p:txBody>
          <a:bodyPr wrap="none" rtlCol="0">
            <a:spAutoFit/>
          </a:bodyPr>
          <a:lstStyle/>
          <a:p>
            <a:r>
              <a:rPr lang="en-US" dirty="0"/>
              <a:t>“Angie”</a:t>
            </a:r>
          </a:p>
        </p:txBody>
      </p:sp>
      <p:cxnSp>
        <p:nvCxnSpPr>
          <p:cNvPr id="14" name="Straight Arrow Connector 13">
            <a:extLst>
              <a:ext uri="{FF2B5EF4-FFF2-40B4-BE49-F238E27FC236}">
                <a16:creationId xmlns:a16="http://schemas.microsoft.com/office/drawing/2014/main" id="{93056BBE-6434-463B-99DA-283A95AE10D8}"/>
              </a:ext>
            </a:extLst>
          </p:cNvPr>
          <p:cNvCxnSpPr>
            <a:cxnSpLocks/>
            <a:endCxn id="9" idx="5"/>
          </p:cNvCxnSpPr>
          <p:nvPr/>
        </p:nvCxnSpPr>
        <p:spPr>
          <a:xfrm flipH="1">
            <a:off x="4164563" y="2152663"/>
            <a:ext cx="1319216" cy="60276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D2D35E-FAD3-4D37-A442-9239B61EDB6B}"/>
              </a:ext>
            </a:extLst>
          </p:cNvPr>
          <p:cNvCxnSpPr>
            <a:cxnSpLocks/>
            <a:stCxn id="13" idx="3"/>
            <a:endCxn id="11" idx="5"/>
          </p:cNvCxnSpPr>
          <p:nvPr/>
        </p:nvCxnSpPr>
        <p:spPr>
          <a:xfrm>
            <a:off x="6419669" y="2069234"/>
            <a:ext cx="1637314" cy="652514"/>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6713BE-F982-49AA-910C-56CC13C035A2}"/>
              </a:ext>
            </a:extLst>
          </p:cNvPr>
          <p:cNvCxnSpPr>
            <a:cxnSpLocks/>
            <a:endCxn id="19" idx="1"/>
          </p:cNvCxnSpPr>
          <p:nvPr/>
        </p:nvCxnSpPr>
        <p:spPr>
          <a:xfrm>
            <a:off x="4214834" y="2939742"/>
            <a:ext cx="1005923" cy="73938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B66218-13B3-4C7B-9F1E-74D1341C5D68}"/>
              </a:ext>
            </a:extLst>
          </p:cNvPr>
          <p:cNvSpPr txBox="1"/>
          <p:nvPr/>
        </p:nvSpPr>
        <p:spPr>
          <a:xfrm>
            <a:off x="5220757" y="335595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cxnSp>
        <p:nvCxnSpPr>
          <p:cNvPr id="21" name="Straight Arrow Connector 20">
            <a:extLst>
              <a:ext uri="{FF2B5EF4-FFF2-40B4-BE49-F238E27FC236}">
                <a16:creationId xmlns:a16="http://schemas.microsoft.com/office/drawing/2014/main" id="{F49DC01A-86B6-475F-B9C9-ECA0D42C0A99}"/>
              </a:ext>
            </a:extLst>
          </p:cNvPr>
          <p:cNvCxnSpPr>
            <a:cxnSpLocks/>
          </p:cNvCxnSpPr>
          <p:nvPr/>
        </p:nvCxnSpPr>
        <p:spPr>
          <a:xfrm flipH="1">
            <a:off x="7467600" y="3976238"/>
            <a:ext cx="589384" cy="27053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7AEE01B-BCDA-4F98-932D-B43789862F32}"/>
              </a:ext>
            </a:extLst>
          </p:cNvPr>
          <p:cNvSpPr txBox="1"/>
          <p:nvPr/>
        </p:nvSpPr>
        <p:spPr>
          <a:xfrm>
            <a:off x="5773751" y="730594"/>
            <a:ext cx="338554" cy="369332"/>
          </a:xfrm>
          <a:prstGeom prst="rect">
            <a:avLst/>
          </a:prstGeom>
          <a:noFill/>
          <a:ln w="19050">
            <a:solidFill>
              <a:schemeClr val="accent1"/>
            </a:solidFill>
          </a:ln>
        </p:spPr>
        <p:txBody>
          <a:bodyPr wrap="none" rtlCol="0">
            <a:spAutoFit/>
          </a:bodyPr>
          <a:lstStyle/>
          <a:p>
            <a:r>
              <a:rPr lang="en-US" dirty="0"/>
              <a:t>“”</a:t>
            </a:r>
          </a:p>
        </p:txBody>
      </p:sp>
      <p:sp>
        <p:nvSpPr>
          <p:cNvPr id="23" name="TextBox 22">
            <a:extLst>
              <a:ext uri="{FF2B5EF4-FFF2-40B4-BE49-F238E27FC236}">
                <a16:creationId xmlns:a16="http://schemas.microsoft.com/office/drawing/2014/main" id="{947E35D7-69E6-411D-B703-EC397B84B7F3}"/>
              </a:ext>
            </a:extLst>
          </p:cNvPr>
          <p:cNvSpPr txBox="1"/>
          <p:nvPr/>
        </p:nvSpPr>
        <p:spPr>
          <a:xfrm>
            <a:off x="3810000" y="413889"/>
            <a:ext cx="966931" cy="369332"/>
          </a:xfrm>
          <a:prstGeom prst="rect">
            <a:avLst/>
          </a:prstGeom>
          <a:noFill/>
        </p:spPr>
        <p:txBody>
          <a:bodyPr wrap="none" rtlCol="0">
            <a:spAutoFit/>
          </a:bodyPr>
          <a:lstStyle/>
          <a:p>
            <a:r>
              <a:rPr lang="en-US" dirty="0"/>
              <a:t>Client 1</a:t>
            </a:r>
          </a:p>
        </p:txBody>
      </p:sp>
      <p:sp>
        <p:nvSpPr>
          <p:cNvPr id="24" name="TextBox 23">
            <a:extLst>
              <a:ext uri="{FF2B5EF4-FFF2-40B4-BE49-F238E27FC236}">
                <a16:creationId xmlns:a16="http://schemas.microsoft.com/office/drawing/2014/main" id="{10DE3A0B-D5D1-460C-B452-17C1C76053FB}"/>
              </a:ext>
            </a:extLst>
          </p:cNvPr>
          <p:cNvSpPr txBox="1"/>
          <p:nvPr/>
        </p:nvSpPr>
        <p:spPr>
          <a:xfrm>
            <a:off x="7724830" y="390127"/>
            <a:ext cx="1031051" cy="369332"/>
          </a:xfrm>
          <a:prstGeom prst="rect">
            <a:avLst/>
          </a:prstGeom>
          <a:noFill/>
        </p:spPr>
        <p:txBody>
          <a:bodyPr wrap="none" rtlCol="0">
            <a:spAutoFit/>
          </a:bodyPr>
          <a:lstStyle/>
          <a:p>
            <a:r>
              <a:rPr lang="en-US" dirty="0"/>
              <a:t>Client  2</a:t>
            </a:r>
          </a:p>
        </p:txBody>
      </p:sp>
      <p:sp>
        <p:nvSpPr>
          <p:cNvPr id="25" name="TextBox 24">
            <a:extLst>
              <a:ext uri="{FF2B5EF4-FFF2-40B4-BE49-F238E27FC236}">
                <a16:creationId xmlns:a16="http://schemas.microsoft.com/office/drawing/2014/main" id="{8363EC31-6C56-48F8-823F-8C34BF49D542}"/>
              </a:ext>
            </a:extLst>
          </p:cNvPr>
          <p:cNvSpPr txBox="1"/>
          <p:nvPr/>
        </p:nvSpPr>
        <p:spPr>
          <a:xfrm>
            <a:off x="5352806" y="271942"/>
            <a:ext cx="1582484" cy="369332"/>
          </a:xfrm>
          <a:prstGeom prst="rect">
            <a:avLst/>
          </a:prstGeom>
          <a:noFill/>
        </p:spPr>
        <p:txBody>
          <a:bodyPr wrap="none" rtlCol="0">
            <a:spAutoFit/>
          </a:bodyPr>
          <a:lstStyle/>
          <a:p>
            <a:r>
              <a:rPr lang="en-US" dirty="0"/>
              <a:t>Key1:PLaylist</a:t>
            </a:r>
          </a:p>
        </p:txBody>
      </p:sp>
      <p:sp>
        <p:nvSpPr>
          <p:cNvPr id="27" name="TextBox 26">
            <a:extLst>
              <a:ext uri="{FF2B5EF4-FFF2-40B4-BE49-F238E27FC236}">
                <a16:creationId xmlns:a16="http://schemas.microsoft.com/office/drawing/2014/main" id="{EE9A3D66-751E-4A51-A5D1-2B53A27AA7E9}"/>
              </a:ext>
            </a:extLst>
          </p:cNvPr>
          <p:cNvSpPr txBox="1"/>
          <p:nvPr/>
        </p:nvSpPr>
        <p:spPr>
          <a:xfrm>
            <a:off x="6155640" y="4261355"/>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sp>
        <p:nvSpPr>
          <p:cNvPr id="28" name="TextBox 27">
            <a:extLst>
              <a:ext uri="{FF2B5EF4-FFF2-40B4-BE49-F238E27FC236}">
                <a16:creationId xmlns:a16="http://schemas.microsoft.com/office/drawing/2014/main" id="{A5FB2CFC-318D-4ACF-8F52-A2C0AB032FE0}"/>
              </a:ext>
            </a:extLst>
          </p:cNvPr>
          <p:cNvSpPr txBox="1"/>
          <p:nvPr/>
        </p:nvSpPr>
        <p:spPr>
          <a:xfrm>
            <a:off x="4478578" y="425692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9" name="TextBox 28">
            <a:extLst>
              <a:ext uri="{FF2B5EF4-FFF2-40B4-BE49-F238E27FC236}">
                <a16:creationId xmlns:a16="http://schemas.microsoft.com/office/drawing/2014/main" id="{219F7D09-BDD6-473D-8A79-9999C4E9BD29}"/>
              </a:ext>
            </a:extLst>
          </p:cNvPr>
          <p:cNvSpPr txBox="1"/>
          <p:nvPr/>
        </p:nvSpPr>
        <p:spPr>
          <a:xfrm>
            <a:off x="5319513" y="5724352"/>
            <a:ext cx="1672253" cy="923330"/>
          </a:xfrm>
          <a:prstGeom prst="rect">
            <a:avLst/>
          </a:prstGeom>
          <a:noFill/>
          <a:ln w="19050">
            <a:solidFill>
              <a:schemeClr val="accent1"/>
            </a:solidFill>
          </a:ln>
        </p:spPr>
        <p:txBody>
          <a:bodyPr wrap="none" rtlCol="0">
            <a:spAutoFit/>
          </a:bodyPr>
          <a:lstStyle/>
          <a:p>
            <a:r>
              <a:rPr lang="en-US" dirty="0"/>
              <a:t>“Angie”,</a:t>
            </a:r>
          </a:p>
          <a:p>
            <a:r>
              <a:rPr lang="en-US" dirty="0"/>
              <a:t>“Brown Sugar”</a:t>
            </a:r>
          </a:p>
          <a:p>
            <a:r>
              <a:rPr lang="en-US" dirty="0"/>
              <a:t>“Paint it Black”</a:t>
            </a:r>
          </a:p>
        </p:txBody>
      </p:sp>
      <p:grpSp>
        <p:nvGrpSpPr>
          <p:cNvPr id="7" name="Group 6">
            <a:extLst>
              <a:ext uri="{FF2B5EF4-FFF2-40B4-BE49-F238E27FC236}">
                <a16:creationId xmlns:a16="http://schemas.microsoft.com/office/drawing/2014/main" id="{3236A980-92B4-4690-B862-AE55C5C3FDC3}"/>
              </a:ext>
            </a:extLst>
          </p:cNvPr>
          <p:cNvGrpSpPr/>
          <p:nvPr/>
        </p:nvGrpSpPr>
        <p:grpSpPr>
          <a:xfrm>
            <a:off x="5953034" y="4953000"/>
            <a:ext cx="2727599" cy="646331"/>
            <a:chOff x="5953034" y="4953000"/>
            <a:chExt cx="2727599" cy="646331"/>
          </a:xfrm>
        </p:grpSpPr>
        <p:sp>
          <p:nvSpPr>
            <p:cNvPr id="6" name="Arrow: Down 5">
              <a:extLst>
                <a:ext uri="{FF2B5EF4-FFF2-40B4-BE49-F238E27FC236}">
                  <a16:creationId xmlns:a16="http://schemas.microsoft.com/office/drawing/2014/main" id="{9CAC4075-F06A-4A5C-860D-45B926D221C3}"/>
                </a:ext>
              </a:extLst>
            </p:cNvPr>
            <p:cNvSpPr/>
            <p:nvPr/>
          </p:nvSpPr>
          <p:spPr>
            <a:xfrm>
              <a:off x="5953034" y="4953000"/>
              <a:ext cx="401321"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9489ACD-CC84-4510-98CD-DA8DA4CD7186}"/>
                </a:ext>
              </a:extLst>
            </p:cNvPr>
            <p:cNvSpPr txBox="1"/>
            <p:nvPr/>
          </p:nvSpPr>
          <p:spPr>
            <a:xfrm>
              <a:off x="6354355" y="5104343"/>
              <a:ext cx="2326278" cy="369332"/>
            </a:xfrm>
            <a:prstGeom prst="rect">
              <a:avLst/>
            </a:prstGeom>
            <a:noFill/>
          </p:spPr>
          <p:txBody>
            <a:bodyPr wrap="none" rtlCol="0">
              <a:spAutoFit/>
            </a:bodyPr>
            <a:lstStyle/>
            <a:p>
              <a:r>
                <a:rPr lang="en-US" b="1" dirty="0"/>
                <a:t>SIBLINGS - MERGE</a:t>
              </a:r>
            </a:p>
          </p:txBody>
        </p:sp>
      </p:grpSp>
    </p:spTree>
    <p:extLst>
      <p:ext uri="{BB962C8B-B14F-4D97-AF65-F5344CB8AC3E}">
        <p14:creationId xmlns:p14="http://schemas.microsoft.com/office/powerpoint/2010/main" val="42420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7" grpId="0" animBg="1"/>
      <p:bldP spid="28" grpId="0" animBg="1"/>
      <p:bldP spid="2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75" y="-4763"/>
            <a:ext cx="2500311"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071FF-D774-4449-A1CF-27AE11B90835}"/>
              </a:ext>
            </a:extLst>
          </p:cNvPr>
          <p:cNvSpPr>
            <a:spLocks noGrp="1"/>
          </p:cNvSpPr>
          <p:nvPr>
            <p:ph type="title"/>
          </p:nvPr>
        </p:nvSpPr>
        <p:spPr>
          <a:xfrm>
            <a:off x="771525" y="190501"/>
            <a:ext cx="2164556" cy="2486024"/>
          </a:xfrm>
          <a:noFill/>
        </p:spPr>
        <p:txBody>
          <a:bodyPr vert="horz" lIns="91440" tIns="45720" rIns="91440" bIns="45720" rtlCol="0" anchor="ctr">
            <a:normAutofit/>
          </a:bodyPr>
          <a:lstStyle/>
          <a:p>
            <a:pPr algn="ctr"/>
            <a:r>
              <a:rPr lang="en-US" sz="3100">
                <a:solidFill>
                  <a:schemeClr val="bg1"/>
                </a:solidFill>
              </a:rPr>
              <a:t>Basic Algorithm</a:t>
            </a:r>
          </a:p>
        </p:txBody>
      </p:sp>
      <p:sp>
        <p:nvSpPr>
          <p:cNvPr id="5" name="Freeform: Shape 4">
            <a:extLst>
              <a:ext uri="{FF2B5EF4-FFF2-40B4-BE49-F238E27FC236}">
                <a16:creationId xmlns:a16="http://schemas.microsoft.com/office/drawing/2014/main" id="{5FFCAD97-48B9-4E67-995A-E2D6C5AB09A1}"/>
              </a:ext>
            </a:extLst>
          </p:cNvPr>
          <p:cNvSpPr/>
          <p:nvPr/>
        </p:nvSpPr>
        <p:spPr>
          <a:xfrm>
            <a:off x="4108580" y="991938"/>
            <a:ext cx="45719" cy="4950801"/>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262B527-DD92-414C-A8B7-B37AC11C0363}"/>
              </a:ext>
            </a:extLst>
          </p:cNvPr>
          <p:cNvSpPr/>
          <p:nvPr/>
        </p:nvSpPr>
        <p:spPr>
          <a:xfrm>
            <a:off x="8001000" y="958261"/>
            <a:ext cx="70580" cy="4984477"/>
          </a:xfrm>
          <a:custGeom>
            <a:avLst/>
            <a:gdLst>
              <a:gd name="connsiteX0" fmla="*/ 0 w 65314"/>
              <a:gd name="connsiteY0" fmla="*/ 0 h 3994738"/>
              <a:gd name="connsiteX1" fmla="*/ 9330 w 65314"/>
              <a:gd name="connsiteY1" fmla="*/ 513184 h 3994738"/>
              <a:gd name="connsiteX2" fmla="*/ 27991 w 65314"/>
              <a:gd name="connsiteY2" fmla="*/ 643813 h 3994738"/>
              <a:gd name="connsiteX3" fmla="*/ 37322 w 65314"/>
              <a:gd name="connsiteY3" fmla="*/ 802433 h 3994738"/>
              <a:gd name="connsiteX4" fmla="*/ 46653 w 65314"/>
              <a:gd name="connsiteY4" fmla="*/ 1390262 h 3994738"/>
              <a:gd name="connsiteX5" fmla="*/ 55983 w 65314"/>
              <a:gd name="connsiteY5" fmla="*/ 1763486 h 3994738"/>
              <a:gd name="connsiteX6" fmla="*/ 65314 w 65314"/>
              <a:gd name="connsiteY6" fmla="*/ 3610947 h 3994738"/>
              <a:gd name="connsiteX7" fmla="*/ 55983 w 65314"/>
              <a:gd name="connsiteY7" fmla="*/ 3928188 h 3994738"/>
              <a:gd name="connsiteX8" fmla="*/ 46653 w 65314"/>
              <a:gd name="connsiteY8" fmla="*/ 3956180 h 3994738"/>
              <a:gd name="connsiteX9" fmla="*/ 37322 w 65314"/>
              <a:gd name="connsiteY9" fmla="*/ 3993502 h 3994738"/>
              <a:gd name="connsiteX10" fmla="*/ 27991 w 65314"/>
              <a:gd name="connsiteY10" fmla="*/ 3993502 h 39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14" h="3994738">
                <a:moveTo>
                  <a:pt x="0" y="0"/>
                </a:moveTo>
                <a:cubicBezTo>
                  <a:pt x="3110" y="171061"/>
                  <a:pt x="1899" y="342256"/>
                  <a:pt x="9330" y="513184"/>
                </a:cubicBezTo>
                <a:cubicBezTo>
                  <a:pt x="11241" y="557128"/>
                  <a:pt x="23754" y="600032"/>
                  <a:pt x="27991" y="643813"/>
                </a:cubicBezTo>
                <a:cubicBezTo>
                  <a:pt x="33093" y="696531"/>
                  <a:pt x="34212" y="749560"/>
                  <a:pt x="37322" y="802433"/>
                </a:cubicBezTo>
                <a:cubicBezTo>
                  <a:pt x="40432" y="998376"/>
                  <a:pt x="42849" y="1194331"/>
                  <a:pt x="46653" y="1390262"/>
                </a:cubicBezTo>
                <a:cubicBezTo>
                  <a:pt x="49069" y="1514685"/>
                  <a:pt x="54937" y="1639044"/>
                  <a:pt x="55983" y="1763486"/>
                </a:cubicBezTo>
                <a:cubicBezTo>
                  <a:pt x="61158" y="2379292"/>
                  <a:pt x="62204" y="2995127"/>
                  <a:pt x="65314" y="3610947"/>
                </a:cubicBezTo>
                <a:cubicBezTo>
                  <a:pt x="62204" y="3716694"/>
                  <a:pt x="61693" y="3822549"/>
                  <a:pt x="55983" y="3928188"/>
                </a:cubicBezTo>
                <a:cubicBezTo>
                  <a:pt x="55452" y="3938009"/>
                  <a:pt x="49355" y="3946723"/>
                  <a:pt x="46653" y="3956180"/>
                </a:cubicBezTo>
                <a:cubicBezTo>
                  <a:pt x="43130" y="3968510"/>
                  <a:pt x="43057" y="3982032"/>
                  <a:pt x="37322" y="3993502"/>
                </a:cubicBezTo>
                <a:cubicBezTo>
                  <a:pt x="35931" y="3996284"/>
                  <a:pt x="31101" y="3993502"/>
                  <a:pt x="27991" y="3993502"/>
                </a:cubicBezTo>
              </a:path>
            </a:pathLst>
          </a:cu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6FAE817-314F-4191-98BA-2DC6DE91CFCB}"/>
              </a:ext>
            </a:extLst>
          </p:cNvPr>
          <p:cNvSpPr txBox="1"/>
          <p:nvPr/>
        </p:nvSpPr>
        <p:spPr>
          <a:xfrm>
            <a:off x="5773751" y="730594"/>
            <a:ext cx="338554" cy="369332"/>
          </a:xfrm>
          <a:prstGeom prst="rect">
            <a:avLst/>
          </a:prstGeom>
          <a:noFill/>
          <a:ln w="19050">
            <a:solidFill>
              <a:schemeClr val="accent1"/>
            </a:solidFill>
          </a:ln>
        </p:spPr>
        <p:txBody>
          <a:bodyPr wrap="none" rtlCol="0">
            <a:spAutoFit/>
          </a:bodyPr>
          <a:lstStyle/>
          <a:p>
            <a:r>
              <a:rPr lang="en-US" dirty="0"/>
              <a:t>“”</a:t>
            </a:r>
          </a:p>
        </p:txBody>
      </p:sp>
      <p:sp>
        <p:nvSpPr>
          <p:cNvPr id="16" name="TextBox 15">
            <a:extLst>
              <a:ext uri="{FF2B5EF4-FFF2-40B4-BE49-F238E27FC236}">
                <a16:creationId xmlns:a16="http://schemas.microsoft.com/office/drawing/2014/main" id="{9ABC39E1-A099-4E45-8FB1-EADB3C30C71F}"/>
              </a:ext>
            </a:extLst>
          </p:cNvPr>
          <p:cNvSpPr txBox="1"/>
          <p:nvPr/>
        </p:nvSpPr>
        <p:spPr>
          <a:xfrm>
            <a:off x="3810000" y="413889"/>
            <a:ext cx="966931" cy="369332"/>
          </a:xfrm>
          <a:prstGeom prst="rect">
            <a:avLst/>
          </a:prstGeom>
          <a:noFill/>
        </p:spPr>
        <p:txBody>
          <a:bodyPr wrap="none" rtlCol="0">
            <a:spAutoFit/>
          </a:bodyPr>
          <a:lstStyle/>
          <a:p>
            <a:r>
              <a:rPr lang="en-US" dirty="0"/>
              <a:t>Client 1</a:t>
            </a:r>
          </a:p>
        </p:txBody>
      </p:sp>
      <p:sp>
        <p:nvSpPr>
          <p:cNvPr id="17" name="TextBox 16">
            <a:extLst>
              <a:ext uri="{FF2B5EF4-FFF2-40B4-BE49-F238E27FC236}">
                <a16:creationId xmlns:a16="http://schemas.microsoft.com/office/drawing/2014/main" id="{350D399A-5628-4358-8119-CD5ED4C7A21F}"/>
              </a:ext>
            </a:extLst>
          </p:cNvPr>
          <p:cNvSpPr txBox="1"/>
          <p:nvPr/>
        </p:nvSpPr>
        <p:spPr>
          <a:xfrm>
            <a:off x="7724830" y="390127"/>
            <a:ext cx="1031051" cy="369332"/>
          </a:xfrm>
          <a:prstGeom prst="rect">
            <a:avLst/>
          </a:prstGeom>
          <a:noFill/>
        </p:spPr>
        <p:txBody>
          <a:bodyPr wrap="none" rtlCol="0">
            <a:spAutoFit/>
          </a:bodyPr>
          <a:lstStyle/>
          <a:p>
            <a:r>
              <a:rPr lang="en-US" dirty="0"/>
              <a:t>Client  2</a:t>
            </a:r>
          </a:p>
        </p:txBody>
      </p:sp>
      <p:sp>
        <p:nvSpPr>
          <p:cNvPr id="18" name="TextBox 17">
            <a:extLst>
              <a:ext uri="{FF2B5EF4-FFF2-40B4-BE49-F238E27FC236}">
                <a16:creationId xmlns:a16="http://schemas.microsoft.com/office/drawing/2014/main" id="{BA53C1E8-27D0-4120-BDED-9202614066CC}"/>
              </a:ext>
            </a:extLst>
          </p:cNvPr>
          <p:cNvSpPr txBox="1"/>
          <p:nvPr/>
        </p:nvSpPr>
        <p:spPr>
          <a:xfrm>
            <a:off x="5352806" y="271942"/>
            <a:ext cx="1582484" cy="369332"/>
          </a:xfrm>
          <a:prstGeom prst="rect">
            <a:avLst/>
          </a:prstGeom>
          <a:noFill/>
        </p:spPr>
        <p:txBody>
          <a:bodyPr wrap="none" rtlCol="0">
            <a:spAutoFit/>
          </a:bodyPr>
          <a:lstStyle/>
          <a:p>
            <a:r>
              <a:rPr lang="en-US" dirty="0"/>
              <a:t>Key1:PLaylist</a:t>
            </a:r>
          </a:p>
        </p:txBody>
      </p:sp>
      <p:sp>
        <p:nvSpPr>
          <p:cNvPr id="20" name="TextBox 19">
            <a:extLst>
              <a:ext uri="{FF2B5EF4-FFF2-40B4-BE49-F238E27FC236}">
                <a16:creationId xmlns:a16="http://schemas.microsoft.com/office/drawing/2014/main" id="{EAC71EF5-D1B5-4F18-B48F-4823BB56E64D}"/>
              </a:ext>
            </a:extLst>
          </p:cNvPr>
          <p:cNvSpPr txBox="1"/>
          <p:nvPr/>
        </p:nvSpPr>
        <p:spPr>
          <a:xfrm>
            <a:off x="4478578" y="425692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sp>
        <p:nvSpPr>
          <p:cNvPr id="22" name="Arrow: Down 21">
            <a:extLst>
              <a:ext uri="{FF2B5EF4-FFF2-40B4-BE49-F238E27FC236}">
                <a16:creationId xmlns:a16="http://schemas.microsoft.com/office/drawing/2014/main" id="{31FF5C50-BABA-4B1C-B798-8ADDB2FAC990}"/>
              </a:ext>
            </a:extLst>
          </p:cNvPr>
          <p:cNvSpPr/>
          <p:nvPr/>
        </p:nvSpPr>
        <p:spPr>
          <a:xfrm>
            <a:off x="5953034" y="4953000"/>
            <a:ext cx="401321"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0D07D2DB-0A01-486A-B6C8-212AA8C30D83}"/>
              </a:ext>
            </a:extLst>
          </p:cNvPr>
          <p:cNvGrpSpPr/>
          <p:nvPr/>
        </p:nvGrpSpPr>
        <p:grpSpPr>
          <a:xfrm>
            <a:off x="4070745" y="1227625"/>
            <a:ext cx="2348924" cy="1026275"/>
            <a:chOff x="4070745" y="1227625"/>
            <a:chExt cx="2348924" cy="1026275"/>
          </a:xfrm>
        </p:grpSpPr>
        <p:sp>
          <p:nvSpPr>
            <p:cNvPr id="9" name="TextBox 8">
              <a:extLst>
                <a:ext uri="{FF2B5EF4-FFF2-40B4-BE49-F238E27FC236}">
                  <a16:creationId xmlns:a16="http://schemas.microsoft.com/office/drawing/2014/main" id="{E125A0C4-6D20-446A-A845-1D3EE5AC83E4}"/>
                </a:ext>
              </a:extLst>
            </p:cNvPr>
            <p:cNvSpPr txBox="1"/>
            <p:nvPr/>
          </p:nvSpPr>
          <p:spPr>
            <a:xfrm>
              <a:off x="5486400" y="1884568"/>
              <a:ext cx="933269" cy="369332"/>
            </a:xfrm>
            <a:prstGeom prst="rect">
              <a:avLst/>
            </a:prstGeom>
            <a:noFill/>
            <a:ln w="19050">
              <a:solidFill>
                <a:schemeClr val="accent1"/>
              </a:solidFill>
            </a:ln>
          </p:spPr>
          <p:txBody>
            <a:bodyPr wrap="none" rtlCol="0">
              <a:spAutoFit/>
            </a:bodyPr>
            <a:lstStyle/>
            <a:p>
              <a:r>
                <a:rPr lang="en-US" dirty="0"/>
                <a:t>“Angie”</a:t>
              </a:r>
            </a:p>
          </p:txBody>
        </p:sp>
        <p:sp>
          <p:nvSpPr>
            <p:cNvPr id="24" name="TextBox 23">
              <a:extLst>
                <a:ext uri="{FF2B5EF4-FFF2-40B4-BE49-F238E27FC236}">
                  <a16:creationId xmlns:a16="http://schemas.microsoft.com/office/drawing/2014/main" id="{F66DA57B-D9AC-4D46-8D19-70AAD017EB50}"/>
                </a:ext>
              </a:extLst>
            </p:cNvPr>
            <p:cNvSpPr txBox="1"/>
            <p:nvPr/>
          </p:nvSpPr>
          <p:spPr>
            <a:xfrm>
              <a:off x="4640268" y="1315389"/>
              <a:ext cx="543739" cy="369332"/>
            </a:xfrm>
            <a:prstGeom prst="rect">
              <a:avLst/>
            </a:prstGeom>
            <a:noFill/>
          </p:spPr>
          <p:txBody>
            <a:bodyPr wrap="none" rtlCol="0">
              <a:spAutoFit/>
            </a:bodyPr>
            <a:lstStyle/>
            <a:p>
              <a:r>
                <a:rPr lang="en-US" dirty="0"/>
                <a:t>vv1</a:t>
              </a:r>
            </a:p>
          </p:txBody>
        </p:sp>
        <p:cxnSp>
          <p:nvCxnSpPr>
            <p:cNvPr id="26" name="Straight Arrow Connector 25">
              <a:extLst>
                <a:ext uri="{FF2B5EF4-FFF2-40B4-BE49-F238E27FC236}">
                  <a16:creationId xmlns:a16="http://schemas.microsoft.com/office/drawing/2014/main" id="{0ADCCC1F-8871-4154-A2A4-08A57F368AF8}"/>
                </a:ext>
              </a:extLst>
            </p:cNvPr>
            <p:cNvCxnSpPr>
              <a:cxnSpLocks/>
              <a:endCxn id="9" idx="1"/>
            </p:cNvCxnSpPr>
            <p:nvPr/>
          </p:nvCxnSpPr>
          <p:spPr>
            <a:xfrm>
              <a:off x="4070745" y="1227625"/>
              <a:ext cx="1415655" cy="84160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2400BED-12C8-4730-A0E7-2D8C64793CB2}"/>
              </a:ext>
            </a:extLst>
          </p:cNvPr>
          <p:cNvGrpSpPr/>
          <p:nvPr/>
        </p:nvGrpSpPr>
        <p:grpSpPr>
          <a:xfrm>
            <a:off x="4095947" y="607750"/>
            <a:ext cx="1677804" cy="770328"/>
            <a:chOff x="4095947" y="607750"/>
            <a:chExt cx="1677804" cy="770328"/>
          </a:xfrm>
        </p:grpSpPr>
        <p:cxnSp>
          <p:nvCxnSpPr>
            <p:cNvPr id="8" name="Straight Arrow Connector 7">
              <a:extLst>
                <a:ext uri="{FF2B5EF4-FFF2-40B4-BE49-F238E27FC236}">
                  <a16:creationId xmlns:a16="http://schemas.microsoft.com/office/drawing/2014/main" id="{147F9BF6-2AAA-4B25-9B75-8C6985F99946}"/>
                </a:ext>
              </a:extLst>
            </p:cNvPr>
            <p:cNvCxnSpPr>
              <a:cxnSpLocks/>
              <a:stCxn id="15" idx="1"/>
            </p:cNvCxnSpPr>
            <p:nvPr/>
          </p:nvCxnSpPr>
          <p:spPr>
            <a:xfrm flipH="1">
              <a:off x="4095947" y="915260"/>
              <a:ext cx="1677804" cy="66677"/>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FBCFB4-9411-4956-9875-C7D188E00CE0}"/>
                </a:ext>
              </a:extLst>
            </p:cNvPr>
            <p:cNvSpPr txBox="1"/>
            <p:nvPr/>
          </p:nvSpPr>
          <p:spPr>
            <a:xfrm>
              <a:off x="4691443" y="607750"/>
              <a:ext cx="543739" cy="369332"/>
            </a:xfrm>
            <a:prstGeom prst="rect">
              <a:avLst/>
            </a:prstGeom>
            <a:noFill/>
          </p:spPr>
          <p:txBody>
            <a:bodyPr wrap="none" rtlCol="0">
              <a:spAutoFit/>
            </a:bodyPr>
            <a:lstStyle/>
            <a:p>
              <a:r>
                <a:rPr lang="en-US" dirty="0"/>
                <a:t>vv1</a:t>
              </a:r>
            </a:p>
          </p:txBody>
        </p:sp>
        <p:sp>
          <p:nvSpPr>
            <p:cNvPr id="29" name="TextBox 28">
              <a:extLst>
                <a:ext uri="{FF2B5EF4-FFF2-40B4-BE49-F238E27FC236}">
                  <a16:creationId xmlns:a16="http://schemas.microsoft.com/office/drawing/2014/main" id="{288892C1-6EEE-437D-9D6C-C5B941CE64C0}"/>
                </a:ext>
              </a:extLst>
            </p:cNvPr>
            <p:cNvSpPr txBox="1"/>
            <p:nvPr/>
          </p:nvSpPr>
          <p:spPr>
            <a:xfrm>
              <a:off x="4745336" y="1008746"/>
              <a:ext cx="646331" cy="369332"/>
            </a:xfrm>
            <a:prstGeom prst="rect">
              <a:avLst/>
            </a:prstGeom>
            <a:noFill/>
          </p:spPr>
          <p:txBody>
            <a:bodyPr wrap="none" rtlCol="0">
              <a:spAutoFit/>
            </a:bodyPr>
            <a:lstStyle/>
            <a:p>
              <a:r>
                <a:rPr lang="en-US" dirty="0"/>
                <a:t>read</a:t>
              </a:r>
            </a:p>
          </p:txBody>
        </p:sp>
      </p:grpSp>
      <p:grpSp>
        <p:nvGrpSpPr>
          <p:cNvPr id="51" name="Group 50">
            <a:extLst>
              <a:ext uri="{FF2B5EF4-FFF2-40B4-BE49-F238E27FC236}">
                <a16:creationId xmlns:a16="http://schemas.microsoft.com/office/drawing/2014/main" id="{3BE5ACCC-BD19-413E-B642-436964888F2A}"/>
              </a:ext>
            </a:extLst>
          </p:cNvPr>
          <p:cNvGrpSpPr/>
          <p:nvPr/>
        </p:nvGrpSpPr>
        <p:grpSpPr>
          <a:xfrm>
            <a:off x="4147767" y="2084712"/>
            <a:ext cx="1336012" cy="1092768"/>
            <a:chOff x="4147767" y="2084712"/>
            <a:chExt cx="1336012" cy="1092768"/>
          </a:xfrm>
        </p:grpSpPr>
        <p:cxnSp>
          <p:nvCxnSpPr>
            <p:cNvPr id="10" name="Straight Arrow Connector 9">
              <a:extLst>
                <a:ext uri="{FF2B5EF4-FFF2-40B4-BE49-F238E27FC236}">
                  <a16:creationId xmlns:a16="http://schemas.microsoft.com/office/drawing/2014/main" id="{910FC3CA-00E4-4CE5-8974-689EB7FC2274}"/>
                </a:ext>
              </a:extLst>
            </p:cNvPr>
            <p:cNvCxnSpPr>
              <a:cxnSpLocks/>
              <a:endCxn id="5" idx="5"/>
            </p:cNvCxnSpPr>
            <p:nvPr/>
          </p:nvCxnSpPr>
          <p:spPr>
            <a:xfrm flipH="1">
              <a:off x="4147767" y="2152663"/>
              <a:ext cx="1336012" cy="1024817"/>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E752C89-1F9B-413F-86D4-26E250BC67EB}"/>
                </a:ext>
              </a:extLst>
            </p:cNvPr>
            <p:cNvSpPr txBox="1"/>
            <p:nvPr/>
          </p:nvSpPr>
          <p:spPr>
            <a:xfrm>
              <a:off x="4519724" y="2084712"/>
              <a:ext cx="543739" cy="369332"/>
            </a:xfrm>
            <a:prstGeom prst="rect">
              <a:avLst/>
            </a:prstGeom>
            <a:noFill/>
          </p:spPr>
          <p:txBody>
            <a:bodyPr wrap="none" rtlCol="0">
              <a:spAutoFit/>
            </a:bodyPr>
            <a:lstStyle/>
            <a:p>
              <a:r>
                <a:rPr lang="en-US" dirty="0"/>
                <a:t>vv2</a:t>
              </a:r>
            </a:p>
          </p:txBody>
        </p:sp>
      </p:grpSp>
      <p:grpSp>
        <p:nvGrpSpPr>
          <p:cNvPr id="52" name="Group 51">
            <a:extLst>
              <a:ext uri="{FF2B5EF4-FFF2-40B4-BE49-F238E27FC236}">
                <a16:creationId xmlns:a16="http://schemas.microsoft.com/office/drawing/2014/main" id="{99057B83-B7DD-44E9-B8B0-C6736427A7E3}"/>
              </a:ext>
            </a:extLst>
          </p:cNvPr>
          <p:cNvGrpSpPr/>
          <p:nvPr/>
        </p:nvGrpSpPr>
        <p:grpSpPr>
          <a:xfrm>
            <a:off x="6419669" y="2023920"/>
            <a:ext cx="1641828" cy="1134749"/>
            <a:chOff x="6419669" y="2023920"/>
            <a:chExt cx="1641828" cy="1134749"/>
          </a:xfrm>
        </p:grpSpPr>
        <p:cxnSp>
          <p:nvCxnSpPr>
            <p:cNvPr id="11" name="Straight Arrow Connector 10">
              <a:extLst>
                <a:ext uri="{FF2B5EF4-FFF2-40B4-BE49-F238E27FC236}">
                  <a16:creationId xmlns:a16="http://schemas.microsoft.com/office/drawing/2014/main" id="{E1EDE9CD-D169-45C3-A1C4-C99E4CDA494F}"/>
                </a:ext>
              </a:extLst>
            </p:cNvPr>
            <p:cNvCxnSpPr>
              <a:cxnSpLocks/>
              <a:stCxn id="9" idx="3"/>
              <a:endCxn id="6" idx="5"/>
            </p:cNvCxnSpPr>
            <p:nvPr/>
          </p:nvCxnSpPr>
          <p:spPr>
            <a:xfrm>
              <a:off x="6419669" y="2069234"/>
              <a:ext cx="1641828" cy="108943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D823C4F-8595-4571-A730-4E7A75E813C6}"/>
                </a:ext>
              </a:extLst>
            </p:cNvPr>
            <p:cNvSpPr txBox="1"/>
            <p:nvPr/>
          </p:nvSpPr>
          <p:spPr>
            <a:xfrm>
              <a:off x="6973755" y="2023920"/>
              <a:ext cx="543739" cy="369332"/>
            </a:xfrm>
            <a:prstGeom prst="rect">
              <a:avLst/>
            </a:prstGeom>
            <a:noFill/>
          </p:spPr>
          <p:txBody>
            <a:bodyPr wrap="none" rtlCol="0">
              <a:spAutoFit/>
            </a:bodyPr>
            <a:lstStyle/>
            <a:p>
              <a:r>
                <a:rPr lang="en-US" dirty="0"/>
                <a:t>vv2</a:t>
              </a:r>
            </a:p>
          </p:txBody>
        </p:sp>
      </p:grpSp>
      <p:grpSp>
        <p:nvGrpSpPr>
          <p:cNvPr id="54" name="Group 53">
            <a:extLst>
              <a:ext uri="{FF2B5EF4-FFF2-40B4-BE49-F238E27FC236}">
                <a16:creationId xmlns:a16="http://schemas.microsoft.com/office/drawing/2014/main" id="{1139A509-AAB7-407F-893C-2448946C2030}"/>
              </a:ext>
            </a:extLst>
          </p:cNvPr>
          <p:cNvGrpSpPr/>
          <p:nvPr/>
        </p:nvGrpSpPr>
        <p:grpSpPr>
          <a:xfrm>
            <a:off x="4192134" y="3158669"/>
            <a:ext cx="2705685" cy="843618"/>
            <a:chOff x="4192134" y="3158669"/>
            <a:chExt cx="2705685" cy="843618"/>
          </a:xfrm>
        </p:grpSpPr>
        <p:sp>
          <p:nvSpPr>
            <p:cNvPr id="13" name="TextBox 12">
              <a:extLst>
                <a:ext uri="{FF2B5EF4-FFF2-40B4-BE49-F238E27FC236}">
                  <a16:creationId xmlns:a16="http://schemas.microsoft.com/office/drawing/2014/main" id="{5544B92B-A11A-4C81-B988-836633C5EFD6}"/>
                </a:ext>
              </a:extLst>
            </p:cNvPr>
            <p:cNvSpPr txBox="1"/>
            <p:nvPr/>
          </p:nvSpPr>
          <p:spPr>
            <a:xfrm>
              <a:off x="5220757" y="3355956"/>
              <a:ext cx="1677062" cy="646331"/>
            </a:xfrm>
            <a:prstGeom prst="rect">
              <a:avLst/>
            </a:prstGeom>
            <a:noFill/>
            <a:ln w="19050">
              <a:solidFill>
                <a:schemeClr val="accent1"/>
              </a:solidFill>
            </a:ln>
          </p:spPr>
          <p:txBody>
            <a:bodyPr wrap="none" rtlCol="0">
              <a:spAutoFit/>
            </a:bodyPr>
            <a:lstStyle/>
            <a:p>
              <a:r>
                <a:rPr lang="en-US" dirty="0"/>
                <a:t>“Angie”,</a:t>
              </a:r>
            </a:p>
            <a:p>
              <a:r>
                <a:rPr lang="en-US" dirty="0"/>
                <a:t>“Brown Sugar”</a:t>
              </a:r>
            </a:p>
          </p:txBody>
        </p:sp>
        <p:grpSp>
          <p:nvGrpSpPr>
            <p:cNvPr id="53" name="Group 52">
              <a:extLst>
                <a:ext uri="{FF2B5EF4-FFF2-40B4-BE49-F238E27FC236}">
                  <a16:creationId xmlns:a16="http://schemas.microsoft.com/office/drawing/2014/main" id="{7E10EE11-F45E-4226-AE64-AF7F148C10F1}"/>
                </a:ext>
              </a:extLst>
            </p:cNvPr>
            <p:cNvGrpSpPr/>
            <p:nvPr/>
          </p:nvGrpSpPr>
          <p:grpSpPr>
            <a:xfrm>
              <a:off x="4192134" y="3158669"/>
              <a:ext cx="1028623" cy="520453"/>
              <a:chOff x="4192134" y="3158669"/>
              <a:chExt cx="1028623" cy="520453"/>
            </a:xfrm>
          </p:grpSpPr>
          <p:cxnSp>
            <p:nvCxnSpPr>
              <p:cNvPr id="12" name="Straight Arrow Connector 11">
                <a:extLst>
                  <a:ext uri="{FF2B5EF4-FFF2-40B4-BE49-F238E27FC236}">
                    <a16:creationId xmlns:a16="http://schemas.microsoft.com/office/drawing/2014/main" id="{71E2C3CC-46CA-469F-93F0-43011FB46B0F}"/>
                  </a:ext>
                </a:extLst>
              </p:cNvPr>
              <p:cNvCxnSpPr>
                <a:cxnSpLocks/>
                <a:endCxn id="13" idx="1"/>
              </p:cNvCxnSpPr>
              <p:nvPr/>
            </p:nvCxnSpPr>
            <p:spPr>
              <a:xfrm>
                <a:off x="4192134" y="3386830"/>
                <a:ext cx="1028623" cy="292292"/>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38E4A0-6C02-4218-8584-4B0469A7EE41}"/>
                  </a:ext>
                </a:extLst>
              </p:cNvPr>
              <p:cNvSpPr txBox="1"/>
              <p:nvPr/>
            </p:nvSpPr>
            <p:spPr>
              <a:xfrm>
                <a:off x="4538907" y="3158669"/>
                <a:ext cx="543739" cy="369332"/>
              </a:xfrm>
              <a:prstGeom prst="rect">
                <a:avLst/>
              </a:prstGeom>
              <a:noFill/>
            </p:spPr>
            <p:txBody>
              <a:bodyPr wrap="none" rtlCol="0">
                <a:spAutoFit/>
              </a:bodyPr>
              <a:lstStyle/>
              <a:p>
                <a:r>
                  <a:rPr lang="en-US" dirty="0"/>
                  <a:t>vv2</a:t>
                </a:r>
              </a:p>
            </p:txBody>
          </p:sp>
        </p:grpSp>
      </p:grpSp>
      <p:pic>
        <p:nvPicPr>
          <p:cNvPr id="40" name="Graphic 39" descr="Skull">
            <a:extLst>
              <a:ext uri="{FF2B5EF4-FFF2-40B4-BE49-F238E27FC236}">
                <a16:creationId xmlns:a16="http://schemas.microsoft.com/office/drawing/2014/main" id="{0E837145-20A8-4AE5-B0DA-8CBC7B9807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5318" y="3879939"/>
            <a:ext cx="914400" cy="914400"/>
          </a:xfrm>
          <a:prstGeom prst="rect">
            <a:avLst/>
          </a:prstGeom>
        </p:spPr>
      </p:pic>
      <p:grpSp>
        <p:nvGrpSpPr>
          <p:cNvPr id="57" name="Group 56">
            <a:extLst>
              <a:ext uri="{FF2B5EF4-FFF2-40B4-BE49-F238E27FC236}">
                <a16:creationId xmlns:a16="http://schemas.microsoft.com/office/drawing/2014/main" id="{767C9941-2176-4C14-B4B8-CF00939AA09B}"/>
              </a:ext>
            </a:extLst>
          </p:cNvPr>
          <p:cNvGrpSpPr/>
          <p:nvPr/>
        </p:nvGrpSpPr>
        <p:grpSpPr>
          <a:xfrm>
            <a:off x="6898886" y="4871640"/>
            <a:ext cx="1204842" cy="404525"/>
            <a:chOff x="6898886" y="4871640"/>
            <a:chExt cx="1204842" cy="404525"/>
          </a:xfrm>
        </p:grpSpPr>
        <p:cxnSp>
          <p:nvCxnSpPr>
            <p:cNvPr id="41" name="Straight Arrow Connector 40">
              <a:extLst>
                <a:ext uri="{FF2B5EF4-FFF2-40B4-BE49-F238E27FC236}">
                  <a16:creationId xmlns:a16="http://schemas.microsoft.com/office/drawing/2014/main" id="{352B6DEE-6476-47BC-8027-B4948DA58D08}"/>
                </a:ext>
              </a:extLst>
            </p:cNvPr>
            <p:cNvCxnSpPr>
              <a:cxnSpLocks/>
            </p:cNvCxnSpPr>
            <p:nvPr/>
          </p:nvCxnSpPr>
          <p:spPr>
            <a:xfrm>
              <a:off x="6898886" y="4920937"/>
              <a:ext cx="1172694" cy="355228"/>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2E88464-C64C-42FD-8F5F-7656E5C20DBF}"/>
                </a:ext>
              </a:extLst>
            </p:cNvPr>
            <p:cNvSpPr txBox="1"/>
            <p:nvPr/>
          </p:nvSpPr>
          <p:spPr>
            <a:xfrm>
              <a:off x="7559989" y="4871640"/>
              <a:ext cx="543739" cy="369332"/>
            </a:xfrm>
            <a:prstGeom prst="rect">
              <a:avLst/>
            </a:prstGeom>
            <a:noFill/>
          </p:spPr>
          <p:txBody>
            <a:bodyPr wrap="none" rtlCol="0">
              <a:spAutoFit/>
            </a:bodyPr>
            <a:lstStyle/>
            <a:p>
              <a:r>
                <a:rPr lang="en-US" dirty="0"/>
                <a:t>vv3</a:t>
              </a:r>
            </a:p>
          </p:txBody>
        </p:sp>
      </p:grpSp>
      <p:grpSp>
        <p:nvGrpSpPr>
          <p:cNvPr id="56" name="Group 55">
            <a:extLst>
              <a:ext uri="{FF2B5EF4-FFF2-40B4-BE49-F238E27FC236}">
                <a16:creationId xmlns:a16="http://schemas.microsoft.com/office/drawing/2014/main" id="{A58927DB-9656-4E69-977F-55BA5EBB0E3E}"/>
              </a:ext>
            </a:extLst>
          </p:cNvPr>
          <p:cNvGrpSpPr/>
          <p:nvPr/>
        </p:nvGrpSpPr>
        <p:grpSpPr>
          <a:xfrm>
            <a:off x="6145496" y="3659978"/>
            <a:ext cx="1916001" cy="1230817"/>
            <a:chOff x="6155640" y="3676869"/>
            <a:chExt cx="1916001" cy="1230817"/>
          </a:xfrm>
        </p:grpSpPr>
        <p:sp>
          <p:nvSpPr>
            <p:cNvPr id="19" name="TextBox 18">
              <a:extLst>
                <a:ext uri="{FF2B5EF4-FFF2-40B4-BE49-F238E27FC236}">
                  <a16:creationId xmlns:a16="http://schemas.microsoft.com/office/drawing/2014/main" id="{5E30E4A9-C76A-4869-9DCA-57BD5A1CE89D}"/>
                </a:ext>
              </a:extLst>
            </p:cNvPr>
            <p:cNvSpPr txBox="1"/>
            <p:nvPr/>
          </p:nvSpPr>
          <p:spPr>
            <a:xfrm>
              <a:off x="6155640" y="4261355"/>
              <a:ext cx="1672253" cy="646331"/>
            </a:xfrm>
            <a:prstGeom prst="rect">
              <a:avLst/>
            </a:prstGeom>
            <a:noFill/>
            <a:ln w="19050">
              <a:solidFill>
                <a:schemeClr val="accent1"/>
              </a:solidFill>
            </a:ln>
          </p:spPr>
          <p:txBody>
            <a:bodyPr wrap="none" rtlCol="0">
              <a:spAutoFit/>
            </a:bodyPr>
            <a:lstStyle/>
            <a:p>
              <a:r>
                <a:rPr lang="en-US" dirty="0"/>
                <a:t>“Angie”,</a:t>
              </a:r>
            </a:p>
            <a:p>
              <a:r>
                <a:rPr lang="en-US" dirty="0"/>
                <a:t>“Paint it Black”</a:t>
              </a:r>
            </a:p>
          </p:txBody>
        </p:sp>
        <p:grpSp>
          <p:nvGrpSpPr>
            <p:cNvPr id="55" name="Group 54">
              <a:extLst>
                <a:ext uri="{FF2B5EF4-FFF2-40B4-BE49-F238E27FC236}">
                  <a16:creationId xmlns:a16="http://schemas.microsoft.com/office/drawing/2014/main" id="{39897A30-F573-4810-B17C-3EF6CF909C95}"/>
                </a:ext>
              </a:extLst>
            </p:cNvPr>
            <p:cNvGrpSpPr/>
            <p:nvPr/>
          </p:nvGrpSpPr>
          <p:grpSpPr>
            <a:xfrm>
              <a:off x="7091556" y="3676869"/>
              <a:ext cx="980085" cy="593425"/>
              <a:chOff x="7091556" y="3676869"/>
              <a:chExt cx="980085" cy="593425"/>
            </a:xfrm>
          </p:grpSpPr>
          <p:sp>
            <p:nvSpPr>
              <p:cNvPr id="33" name="TextBox 32">
                <a:extLst>
                  <a:ext uri="{FF2B5EF4-FFF2-40B4-BE49-F238E27FC236}">
                    <a16:creationId xmlns:a16="http://schemas.microsoft.com/office/drawing/2014/main" id="{0F9943C1-D5FF-427E-B028-58BF6861E2E5}"/>
                  </a:ext>
                </a:extLst>
              </p:cNvPr>
              <p:cNvSpPr txBox="1"/>
              <p:nvPr/>
            </p:nvSpPr>
            <p:spPr>
              <a:xfrm>
                <a:off x="7447931" y="3676869"/>
                <a:ext cx="543739" cy="369332"/>
              </a:xfrm>
              <a:prstGeom prst="rect">
                <a:avLst/>
              </a:prstGeom>
              <a:noFill/>
            </p:spPr>
            <p:txBody>
              <a:bodyPr wrap="none" rtlCol="0">
                <a:spAutoFit/>
              </a:bodyPr>
              <a:lstStyle/>
              <a:p>
                <a:r>
                  <a:rPr lang="en-US" dirty="0"/>
                  <a:t>vv2</a:t>
                </a:r>
              </a:p>
            </p:txBody>
          </p:sp>
          <p:cxnSp>
            <p:nvCxnSpPr>
              <p:cNvPr id="46" name="Straight Arrow Connector 45">
                <a:extLst>
                  <a:ext uri="{FF2B5EF4-FFF2-40B4-BE49-F238E27FC236}">
                    <a16:creationId xmlns:a16="http://schemas.microsoft.com/office/drawing/2014/main" id="{642EC81B-7D36-4F94-8863-48C93043543B}"/>
                  </a:ext>
                </a:extLst>
              </p:cNvPr>
              <p:cNvCxnSpPr>
                <a:cxnSpLocks/>
              </p:cNvCxnSpPr>
              <p:nvPr/>
            </p:nvCxnSpPr>
            <p:spPr>
              <a:xfrm flipH="1">
                <a:off x="7091556" y="3890029"/>
                <a:ext cx="980085" cy="38026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987C8D48-1E2D-4D72-8825-32101A25FBEE}"/>
              </a:ext>
            </a:extLst>
          </p:cNvPr>
          <p:cNvGrpSpPr/>
          <p:nvPr/>
        </p:nvGrpSpPr>
        <p:grpSpPr>
          <a:xfrm>
            <a:off x="5319513" y="5104343"/>
            <a:ext cx="3724921" cy="1543339"/>
            <a:chOff x="5319513" y="5104343"/>
            <a:chExt cx="3724921" cy="1543339"/>
          </a:xfrm>
        </p:grpSpPr>
        <p:grpSp>
          <p:nvGrpSpPr>
            <p:cNvPr id="58" name="Group 57">
              <a:extLst>
                <a:ext uri="{FF2B5EF4-FFF2-40B4-BE49-F238E27FC236}">
                  <a16:creationId xmlns:a16="http://schemas.microsoft.com/office/drawing/2014/main" id="{B7F606BB-0F55-43C0-A697-9D24E687A09B}"/>
                </a:ext>
              </a:extLst>
            </p:cNvPr>
            <p:cNvGrpSpPr/>
            <p:nvPr/>
          </p:nvGrpSpPr>
          <p:grpSpPr>
            <a:xfrm>
              <a:off x="5319513" y="5104343"/>
              <a:ext cx="2672157" cy="1543339"/>
              <a:chOff x="5319513" y="5104343"/>
              <a:chExt cx="2672157" cy="1543339"/>
            </a:xfrm>
          </p:grpSpPr>
          <p:cxnSp>
            <p:nvCxnSpPr>
              <p:cNvPr id="14" name="Straight Arrow Connector 13">
                <a:extLst>
                  <a:ext uri="{FF2B5EF4-FFF2-40B4-BE49-F238E27FC236}">
                    <a16:creationId xmlns:a16="http://schemas.microsoft.com/office/drawing/2014/main" id="{D19311E3-FC7B-4609-A663-E7AD2CC3B0CB}"/>
                  </a:ext>
                </a:extLst>
              </p:cNvPr>
              <p:cNvCxnSpPr>
                <a:cxnSpLocks/>
              </p:cNvCxnSpPr>
              <p:nvPr/>
            </p:nvCxnSpPr>
            <p:spPr>
              <a:xfrm flipH="1">
                <a:off x="7010667" y="5926366"/>
                <a:ext cx="980085" cy="380265"/>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8CB0176-27A2-45D6-BCC2-5EB7027C1A6B}"/>
                  </a:ext>
                </a:extLst>
              </p:cNvPr>
              <p:cNvSpPr txBox="1"/>
              <p:nvPr/>
            </p:nvSpPr>
            <p:spPr>
              <a:xfrm>
                <a:off x="5319513" y="5724352"/>
                <a:ext cx="1672253" cy="923330"/>
              </a:xfrm>
              <a:prstGeom prst="rect">
                <a:avLst/>
              </a:prstGeom>
              <a:noFill/>
              <a:ln w="19050">
                <a:solidFill>
                  <a:schemeClr val="accent1"/>
                </a:solidFill>
              </a:ln>
            </p:spPr>
            <p:txBody>
              <a:bodyPr wrap="none" rtlCol="0">
                <a:spAutoFit/>
              </a:bodyPr>
              <a:lstStyle/>
              <a:p>
                <a:r>
                  <a:rPr lang="en-US" dirty="0"/>
                  <a:t>“Angie”,</a:t>
                </a:r>
              </a:p>
              <a:p>
                <a:r>
                  <a:rPr lang="en-US" dirty="0"/>
                  <a:t>“Brown Sugar”</a:t>
                </a:r>
              </a:p>
              <a:p>
                <a:r>
                  <a:rPr lang="en-US" dirty="0"/>
                  <a:t>“Paint it Black”</a:t>
                </a:r>
              </a:p>
            </p:txBody>
          </p:sp>
          <p:sp>
            <p:nvSpPr>
              <p:cNvPr id="23" name="TextBox 22">
                <a:extLst>
                  <a:ext uri="{FF2B5EF4-FFF2-40B4-BE49-F238E27FC236}">
                    <a16:creationId xmlns:a16="http://schemas.microsoft.com/office/drawing/2014/main" id="{9F5232D1-1C29-4B7D-B4E6-0626B732C810}"/>
                  </a:ext>
                </a:extLst>
              </p:cNvPr>
              <p:cNvSpPr txBox="1"/>
              <p:nvPr/>
            </p:nvSpPr>
            <p:spPr>
              <a:xfrm>
                <a:off x="6354355" y="5104343"/>
                <a:ext cx="1467068" cy="646331"/>
              </a:xfrm>
              <a:prstGeom prst="rect">
                <a:avLst/>
              </a:prstGeom>
              <a:noFill/>
            </p:spPr>
            <p:txBody>
              <a:bodyPr wrap="none" rtlCol="0">
                <a:spAutoFit/>
              </a:bodyPr>
              <a:lstStyle/>
              <a:p>
                <a:r>
                  <a:rPr lang="en-US" b="1" dirty="0"/>
                  <a:t>SIBLINGS –</a:t>
                </a:r>
              </a:p>
              <a:p>
                <a:r>
                  <a:rPr lang="en-US" b="1" dirty="0"/>
                  <a:t> MERGE</a:t>
                </a:r>
              </a:p>
            </p:txBody>
          </p:sp>
          <p:sp>
            <p:nvSpPr>
              <p:cNvPr id="44" name="TextBox 43">
                <a:extLst>
                  <a:ext uri="{FF2B5EF4-FFF2-40B4-BE49-F238E27FC236}">
                    <a16:creationId xmlns:a16="http://schemas.microsoft.com/office/drawing/2014/main" id="{B42F1D53-E937-43E3-848D-EA34105C252B}"/>
                  </a:ext>
                </a:extLst>
              </p:cNvPr>
              <p:cNvSpPr txBox="1"/>
              <p:nvPr/>
            </p:nvSpPr>
            <p:spPr>
              <a:xfrm>
                <a:off x="7447931" y="5587122"/>
                <a:ext cx="543739" cy="369332"/>
              </a:xfrm>
              <a:prstGeom prst="rect">
                <a:avLst/>
              </a:prstGeom>
              <a:noFill/>
            </p:spPr>
            <p:txBody>
              <a:bodyPr wrap="none" rtlCol="0">
                <a:spAutoFit/>
              </a:bodyPr>
              <a:lstStyle/>
              <a:p>
                <a:r>
                  <a:rPr lang="en-US" dirty="0"/>
                  <a:t>vv3</a:t>
                </a:r>
              </a:p>
            </p:txBody>
          </p:sp>
        </p:grpSp>
        <p:pic>
          <p:nvPicPr>
            <p:cNvPr id="4" name="Graphic 3" descr="Head with gears">
              <a:extLst>
                <a:ext uri="{FF2B5EF4-FFF2-40B4-BE49-F238E27FC236}">
                  <a16:creationId xmlns:a16="http://schemas.microsoft.com/office/drawing/2014/main" id="{DDA79917-188D-4BF5-8480-3FAFF2DA4D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0034" y="5144426"/>
              <a:ext cx="914400" cy="914400"/>
            </a:xfrm>
            <a:prstGeom prst="rect">
              <a:avLst/>
            </a:prstGeom>
          </p:spPr>
        </p:pic>
      </p:grpSp>
    </p:spTree>
    <p:extLst>
      <p:ext uri="{BB962C8B-B14F-4D97-AF65-F5344CB8AC3E}">
        <p14:creationId xmlns:p14="http://schemas.microsoft.com/office/powerpoint/2010/main" val="134437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FA312-E191-4899-8A99-86A918A633AA}"/>
              </a:ext>
            </a:extLst>
          </p:cNvPr>
          <p:cNvSpPr>
            <a:spLocks noGrp="1"/>
          </p:cNvSpPr>
          <p:nvPr>
            <p:ph type="title"/>
          </p:nvPr>
        </p:nvSpPr>
        <p:spPr>
          <a:xfrm>
            <a:off x="628650" y="963877"/>
            <a:ext cx="2620771" cy="4930246"/>
          </a:xfrm>
        </p:spPr>
        <p:txBody>
          <a:bodyPr>
            <a:normAutofit/>
          </a:bodyPr>
          <a:lstStyle/>
          <a:p>
            <a:pPr algn="r"/>
            <a:r>
              <a:rPr lang="en-US">
                <a:solidFill>
                  <a:schemeClr val="accent1"/>
                </a:solidFill>
              </a:rPr>
              <a:t>Conflict Resolution</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A267DC40-F77D-44EA-99FD-6989A99D02DD}"/>
              </a:ext>
            </a:extLst>
          </p:cNvPr>
          <p:cNvSpPr>
            <a:spLocks noGrp="1"/>
          </p:cNvSpPr>
          <p:nvPr>
            <p:ph idx="1"/>
          </p:nvPr>
        </p:nvSpPr>
        <p:spPr>
          <a:xfrm>
            <a:off x="3732023" y="963877"/>
            <a:ext cx="4783327" cy="4930246"/>
          </a:xfrm>
        </p:spPr>
        <p:txBody>
          <a:bodyPr anchor="ctr">
            <a:normAutofit/>
          </a:bodyPr>
          <a:lstStyle/>
          <a:p>
            <a:r>
              <a:rPr lang="en-US" sz="1900" dirty="0"/>
              <a:t>Server creates a version for each key/replica</a:t>
            </a:r>
          </a:p>
          <a:p>
            <a:r>
              <a:rPr lang="en-US" sz="1900" dirty="0"/>
              <a:t>Clients must read key and get associated version before writing</a:t>
            </a:r>
          </a:p>
          <a:p>
            <a:r>
              <a:rPr lang="en-US" sz="1900" dirty="0"/>
              <a:t>Client write sends new value along with version that was read</a:t>
            </a:r>
          </a:p>
          <a:p>
            <a:r>
              <a:rPr lang="en-US" sz="1900" dirty="0"/>
              <a:t>If server version of key same as version number in write, server updates value and creates new version</a:t>
            </a:r>
          </a:p>
          <a:p>
            <a:r>
              <a:rPr lang="en-US" sz="1900" dirty="0"/>
              <a:t>If server version not same as version number in write, server creates siblings due to a concurrent write (also if no version sent with write)</a:t>
            </a:r>
          </a:p>
          <a:p>
            <a:r>
              <a:rPr lang="en-US" sz="1900" dirty="0"/>
              <a:t>When client read is returned siblings, it must merge values and write to create a new version number</a:t>
            </a:r>
          </a:p>
        </p:txBody>
      </p:sp>
    </p:spTree>
    <p:extLst>
      <p:ext uri="{BB962C8B-B14F-4D97-AF65-F5344CB8AC3E}">
        <p14:creationId xmlns:p14="http://schemas.microsoft.com/office/powerpoint/2010/main" val="1892819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iphy">
            <a:hlinkClick r:id="" action="ppaction://media"/>
            <a:extLst>
              <a:ext uri="{FF2B5EF4-FFF2-40B4-BE49-F238E27FC236}">
                <a16:creationId xmlns:a16="http://schemas.microsoft.com/office/drawing/2014/main" id="{09EC9852-25A5-4EC6-BD9A-CEDA76E34E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278" y="914400"/>
            <a:ext cx="8703443" cy="4876800"/>
          </a:xfrm>
          <a:prstGeom prst="rect">
            <a:avLst/>
          </a:prstGeom>
        </p:spPr>
      </p:pic>
    </p:spTree>
    <p:extLst>
      <p:ext uri="{BB962C8B-B14F-4D97-AF65-F5344CB8AC3E}">
        <p14:creationId xmlns:p14="http://schemas.microsoft.com/office/powerpoint/2010/main" val="41898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E3D03-1608-4C58-82AD-65504326DB86}"/>
              </a:ext>
            </a:extLst>
          </p:cNvPr>
          <p:cNvSpPr>
            <a:spLocks noGrp="1"/>
          </p:cNvSpPr>
          <p:nvPr>
            <p:ph type="title"/>
          </p:nvPr>
        </p:nvSpPr>
        <p:spPr>
          <a:xfrm>
            <a:off x="1778000" y="2187743"/>
            <a:ext cx="3970087" cy="2482515"/>
          </a:xfrm>
        </p:spPr>
        <p:txBody>
          <a:bodyPr vert="horz" lIns="91440" tIns="45720" rIns="91440" bIns="45720" rtlCol="0" anchor="ctr">
            <a:normAutofit/>
          </a:bodyPr>
          <a:lstStyle/>
          <a:p>
            <a:r>
              <a:rPr lang="en-US" sz="6000" kern="1200" dirty="0">
                <a:solidFill>
                  <a:schemeClr val="tx1"/>
                </a:solidFill>
                <a:latin typeface="+mj-lt"/>
                <a:ea typeface="+mj-ea"/>
                <a:cs typeface="+mj-cs"/>
              </a:rPr>
              <a:t>Strong Consistency</a:t>
            </a:r>
            <a:br>
              <a:rPr lang="en-US" sz="6000" kern="1200" dirty="0">
                <a:solidFill>
                  <a:schemeClr val="tx1"/>
                </a:solidFill>
                <a:latin typeface="+mj-lt"/>
                <a:ea typeface="+mj-ea"/>
                <a:cs typeface="+mj-cs"/>
              </a:rPr>
            </a:br>
            <a:r>
              <a:rPr lang="en-US" sz="3200" kern="1200" dirty="0">
                <a:solidFill>
                  <a:schemeClr val="tx1"/>
                </a:solidFill>
                <a:latin typeface="+mj-lt"/>
                <a:ea typeface="+mj-ea"/>
                <a:cs typeface="+mj-cs"/>
              </a:rPr>
              <a:t>(next week!)</a:t>
            </a:r>
            <a:endParaRPr lang="en-US" sz="6000" kern="1200" dirty="0">
              <a:solidFill>
                <a:schemeClr val="tx1"/>
              </a:solidFill>
              <a:latin typeface="+mj-lt"/>
              <a:ea typeface="+mj-ea"/>
              <a:cs typeface="+mj-cs"/>
            </a:endParaRPr>
          </a:p>
        </p:txBody>
      </p:sp>
      <p:pic>
        <p:nvPicPr>
          <p:cNvPr id="7" name="Graphic 6" descr="Checkmark">
            <a:extLst>
              <a:ext uri="{FF2B5EF4-FFF2-40B4-BE49-F238E27FC236}">
                <a16:creationId xmlns:a16="http://schemas.microsoft.com/office/drawing/2014/main" id="{3DA444DE-F65B-4E03-A97C-BE23BC8700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2914651"/>
            <a:ext cx="1028700" cy="1028700"/>
          </a:xfrm>
          <a:prstGeom prst="rect">
            <a:avLst/>
          </a:prstGeom>
        </p:spPr>
      </p:pic>
      <p:pic>
        <p:nvPicPr>
          <p:cNvPr id="9" name="Graphic 8">
            <a:extLst>
              <a:ext uri="{FF2B5EF4-FFF2-40B4-BE49-F238E27FC236}">
                <a16:creationId xmlns:a16="http://schemas.microsoft.com/office/drawing/2014/main" id="{B94A6ECD-03AC-49A4-BF6F-64568DC13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1073" y="1469503"/>
            <a:ext cx="3918995" cy="3918995"/>
          </a:xfrm>
          <a:prstGeom prst="rect">
            <a:avLst/>
          </a:prstGeom>
        </p:spPr>
      </p:pic>
    </p:spTree>
    <p:extLst>
      <p:ext uri="{BB962C8B-B14F-4D97-AF65-F5344CB8AC3E}">
        <p14:creationId xmlns:p14="http://schemas.microsoft.com/office/powerpoint/2010/main" val="3877048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dirty="0">
                <a:solidFill>
                  <a:schemeClr val="tx1"/>
                </a:solidFill>
                <a:latin typeface="+mj-lt"/>
                <a:ea typeface="+mj-ea"/>
                <a:cs typeface="+mj-cs"/>
              </a:rPr>
              <a:t>Scaling Relational </a:t>
            </a:r>
            <a:r>
              <a:rPr lang="en-US" dirty="0"/>
              <a:t>D</a:t>
            </a:r>
            <a:r>
              <a:rPr lang="en-US" kern="1200" dirty="0">
                <a:solidFill>
                  <a:schemeClr val="tx1"/>
                </a:solidFill>
                <a:latin typeface="+mj-lt"/>
                <a:ea typeface="+mj-ea"/>
                <a:cs typeface="+mj-cs"/>
              </a:rPr>
              <a:t>atabases</a:t>
            </a:r>
          </a:p>
        </p:txBody>
      </p:sp>
      <p:cxnSp>
        <p:nvCxnSpPr>
          <p:cNvPr id="33" name="Straight Connector 2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4" name="Content Placeholder 23"/>
          <p:cNvPicPr>
            <a:picLocks noGrp="1" noChangeAspect="1"/>
          </p:cNvPicPr>
          <p:nvPr>
            <p:ph sz="half" idx="2"/>
          </p:nvPr>
        </p:nvPicPr>
        <p:blipFill rotWithShape="1">
          <a:blip r:embed="rId3"/>
          <a:srcRect t="-36" b="-36"/>
          <a:stretch/>
        </p:blipFill>
        <p:spPr>
          <a:xfrm>
            <a:off x="990600" y="2811103"/>
            <a:ext cx="2035819" cy="2928114"/>
          </a:xfrm>
          <a:prstGeom prst="rect">
            <a:avLst/>
          </a:prstGeom>
        </p:spPr>
      </p:pic>
      <p:sp>
        <p:nvSpPr>
          <p:cNvPr id="3" name="Content Placeholder 2"/>
          <p:cNvSpPr>
            <a:spLocks noGrp="1"/>
          </p:cNvSpPr>
          <p:nvPr>
            <p:ph sz="half" idx="1"/>
          </p:nvPr>
        </p:nvSpPr>
        <p:spPr>
          <a:xfrm>
            <a:off x="3716515" y="2682433"/>
            <a:ext cx="5046485" cy="3565957"/>
          </a:xfrm>
        </p:spPr>
        <p:txBody>
          <a:bodyPr vert="horz" lIns="91440" tIns="45720" rIns="91440" bIns="45720" rtlCol="0">
            <a:normAutofit/>
          </a:bodyPr>
          <a:lstStyle/>
          <a:p>
            <a:r>
              <a:rPr lang="en-US" sz="1600" dirty="0"/>
              <a:t>Scale up</a:t>
            </a:r>
          </a:p>
          <a:p>
            <a:pPr lvl="1"/>
            <a:r>
              <a:rPr lang="en-US" sz="1600" dirty="0"/>
              <a:t>Monolithic compute resource</a:t>
            </a:r>
          </a:p>
          <a:p>
            <a:pPr lvl="1"/>
            <a:r>
              <a:rPr lang="en-US" sz="1600" dirty="0"/>
              <a:t>Shared disk</a:t>
            </a:r>
          </a:p>
          <a:p>
            <a:r>
              <a:rPr lang="en-US" sz="1600" dirty="0"/>
              <a:t>Partitioned databases on disk</a:t>
            </a:r>
          </a:p>
          <a:p>
            <a:pPr lvl="1"/>
            <a:r>
              <a:rPr lang="en-US" sz="1600" dirty="0"/>
              <a:t>Optimizes data placement on separate disks</a:t>
            </a:r>
          </a:p>
          <a:p>
            <a:pPr lvl="1"/>
            <a:r>
              <a:rPr lang="en-US" sz="1600" dirty="0"/>
              <a:t>Monolithic compute resource</a:t>
            </a:r>
          </a:p>
          <a:p>
            <a:r>
              <a:rPr lang="en-US" sz="1600" dirty="0"/>
              <a:t>Multiple database instances</a:t>
            </a:r>
          </a:p>
          <a:p>
            <a:pPr lvl="1"/>
            <a:r>
              <a:rPr lang="en-US" sz="1600" dirty="0"/>
              <a:t>Partition database across database engine instances</a:t>
            </a:r>
          </a:p>
          <a:p>
            <a:pPr lvl="1"/>
            <a:r>
              <a:rPr lang="en-US" sz="1600" dirty="0"/>
              <a:t>Functional partitioning common (e.g.,  customers, orders, stock)</a:t>
            </a:r>
          </a:p>
          <a:p>
            <a:pPr lvl="1"/>
            <a:r>
              <a:rPr lang="en-US" sz="1600" dirty="0"/>
              <a:t>More compute, more license costs</a:t>
            </a:r>
          </a:p>
          <a:p>
            <a:endParaRPr lang="en-US" sz="1300" dirty="0"/>
          </a:p>
        </p:txBody>
      </p:sp>
    </p:spTree>
    <p:extLst>
      <p:ext uri="{BB962C8B-B14F-4D97-AF65-F5344CB8AC3E}">
        <p14:creationId xmlns:p14="http://schemas.microsoft.com/office/powerpoint/2010/main" val="1645686068"/>
      </p:ext>
    </p:extLst>
  </p:cSld>
  <p:clrMapOvr>
    <a:masterClrMapping/>
  </p:clrMapOvr>
  <mc:AlternateContent xmlns:mc="http://schemas.openxmlformats.org/markup-compatibility/2006" xmlns:p14="http://schemas.microsoft.com/office/powerpoint/2010/main">
    <mc:Choice Requires="p14">
      <p:transition spd="slow" p14:dur="2000" advTm="59378"/>
    </mc:Choice>
    <mc:Fallback xmlns="">
      <p:transition spd="slow" advTm="59378"/>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7758D33-D154-40E7-BD0B-72FF3D99215D}"/>
              </a:ext>
            </a:extLst>
          </p:cNvPr>
          <p:cNvSpPr>
            <a:spLocks noGrp="1"/>
          </p:cNvSpPr>
          <p:nvPr>
            <p:ph type="title"/>
          </p:nvPr>
        </p:nvSpPr>
        <p:spPr>
          <a:xfrm>
            <a:off x="647271" y="1012004"/>
            <a:ext cx="2562119" cy="4795408"/>
          </a:xfrm>
        </p:spPr>
        <p:txBody>
          <a:bodyPr>
            <a:normAutofit/>
          </a:bodyPr>
          <a:lstStyle/>
          <a:p>
            <a:r>
              <a:rPr lang="en-US">
                <a:solidFill>
                  <a:srgbClr val="FFFFFF"/>
                </a:solidFill>
              </a:rPr>
              <a:t>Summary</a:t>
            </a:r>
          </a:p>
        </p:txBody>
      </p:sp>
      <p:graphicFrame>
        <p:nvGraphicFramePr>
          <p:cNvPr id="8" name="Content Placeholder 5">
            <a:extLst>
              <a:ext uri="{FF2B5EF4-FFF2-40B4-BE49-F238E27FC236}">
                <a16:creationId xmlns:a16="http://schemas.microsoft.com/office/drawing/2014/main" id="{2F179E58-281E-4F70-94DD-22FEB01C733E}"/>
              </a:ext>
            </a:extLst>
          </p:cNvPr>
          <p:cNvGraphicFramePr>
            <a:graphicFrameLocks noGrp="1"/>
          </p:cNvGraphicFramePr>
          <p:nvPr>
            <p:ph idx="1"/>
            <p:extLst>
              <p:ext uri="{D42A27DB-BD31-4B8C-83A1-F6EECF244321}">
                <p14:modId xmlns:p14="http://schemas.microsoft.com/office/powerpoint/2010/main" val="83196804"/>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2352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vert="horz" lIns="91440" tIns="45720" rIns="91440" bIns="45720" rtlCol="0" anchor="b">
            <a:normAutofit/>
          </a:bodyPr>
          <a:lstStyle/>
          <a:p>
            <a:r>
              <a:rPr lang="en-US" kern="1200">
                <a:solidFill>
                  <a:schemeClr val="tx1"/>
                </a:solidFill>
                <a:latin typeface="+mj-lt"/>
                <a:ea typeface="+mj-ea"/>
                <a:cs typeface="+mj-cs"/>
              </a:rPr>
              <a:t>Scaling relational databases</a:t>
            </a:r>
          </a:p>
        </p:txBody>
      </p:sp>
      <p:cxnSp>
        <p:nvCxnSpPr>
          <p:cNvPr id="16" name="Straight Connector 15">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Content Placeholder 10"/>
          <p:cNvPicPr>
            <a:picLocks noGrp="1" noChangeAspect="1"/>
          </p:cNvPicPr>
          <p:nvPr>
            <p:ph sz="half" idx="2"/>
          </p:nvPr>
        </p:nvPicPr>
        <p:blipFill>
          <a:blip r:embed="rId3"/>
          <a:srcRect l="2713" r="2713"/>
          <a:stretch>
            <a:fillRect/>
          </a:stretch>
        </p:blipFill>
        <p:spPr>
          <a:xfrm>
            <a:off x="785718" y="2682433"/>
            <a:ext cx="2390358" cy="2928114"/>
          </a:xfrm>
          <a:prstGeom prst="rect">
            <a:avLst/>
          </a:prstGeom>
        </p:spPr>
      </p:pic>
      <p:sp>
        <p:nvSpPr>
          <p:cNvPr id="3" name="Content Placeholder 2"/>
          <p:cNvSpPr>
            <a:spLocks noGrp="1"/>
          </p:cNvSpPr>
          <p:nvPr>
            <p:ph sz="half" idx="1"/>
          </p:nvPr>
        </p:nvSpPr>
        <p:spPr>
          <a:xfrm>
            <a:off x="3716515" y="2682433"/>
            <a:ext cx="4711627" cy="3215749"/>
          </a:xfrm>
        </p:spPr>
        <p:txBody>
          <a:bodyPr vert="horz" lIns="91440" tIns="45720" rIns="91440" bIns="45720" rtlCol="0">
            <a:normAutofit/>
          </a:bodyPr>
          <a:lstStyle/>
          <a:p>
            <a:r>
              <a:rPr lang="en-US" sz="1600"/>
              <a:t>Read/Write splitting</a:t>
            </a:r>
          </a:p>
          <a:p>
            <a:pPr lvl="1"/>
            <a:r>
              <a:rPr lang="en-US" sz="1600"/>
              <a:t>Writes to single master</a:t>
            </a:r>
          </a:p>
          <a:p>
            <a:pPr lvl="1"/>
            <a:r>
              <a:rPr lang="en-US" sz="1600"/>
              <a:t>Reads to multiple slaves</a:t>
            </a:r>
          </a:p>
          <a:p>
            <a:pPr lvl="1"/>
            <a:r>
              <a:rPr lang="en-US" sz="1600"/>
              <a:t>Reads scale</a:t>
            </a:r>
          </a:p>
          <a:p>
            <a:pPr lvl="1"/>
            <a:r>
              <a:rPr lang="en-US" sz="1600"/>
              <a:t>Writes are performance bound</a:t>
            </a:r>
          </a:p>
          <a:p>
            <a:pPr lvl="1"/>
            <a:r>
              <a:rPr lang="en-US" sz="1600"/>
              <a:t>Consistency weaker due to replication latency</a:t>
            </a:r>
          </a:p>
          <a:p>
            <a:r>
              <a:rPr lang="en-US" sz="1600"/>
              <a:t>Proprietary approaches, e.g.:</a:t>
            </a:r>
          </a:p>
          <a:p>
            <a:pPr lvl="1"/>
            <a:r>
              <a:rPr lang="en-US" sz="1600"/>
              <a:t>Scale better</a:t>
            </a:r>
          </a:p>
          <a:p>
            <a:pPr lvl="1"/>
            <a:r>
              <a:rPr lang="en-US" sz="1600"/>
              <a:t>Typically require application code changes or impose SQL restrictions</a:t>
            </a:r>
          </a:p>
          <a:p>
            <a:endParaRPr lang="en-US" sz="1600"/>
          </a:p>
        </p:txBody>
      </p:sp>
    </p:spTree>
    <p:extLst>
      <p:ext uri="{BB962C8B-B14F-4D97-AF65-F5344CB8AC3E}">
        <p14:creationId xmlns:p14="http://schemas.microsoft.com/office/powerpoint/2010/main" val="3585927181"/>
      </p:ext>
    </p:extLst>
  </p:cSld>
  <p:clrMapOvr>
    <a:masterClrMapping/>
  </p:clrMapOvr>
  <mc:AlternateContent xmlns:mc="http://schemas.openxmlformats.org/markup-compatibility/2006" xmlns:p14="http://schemas.microsoft.com/office/powerpoint/2010/main">
    <mc:Choice Requires="p14">
      <p:transition spd="slow" p14:dur="2000" advTm="48263"/>
    </mc:Choice>
    <mc:Fallback xmlns="">
      <p:transition spd="slow" advTm="48263"/>
    </mc:Fallback>
  </mc:AlternateContent>
</p:sld>
</file>

<file path=ppt/theme/theme1.xml><?xml version="1.0" encoding="utf-8"?>
<a:theme xmlns:a="http://schemas.openxmlformats.org/drawingml/2006/main" name="powerpoint_newNE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3600</Words>
  <Application>Microsoft Office PowerPoint</Application>
  <PresentationFormat>On-screen Show (4:3)</PresentationFormat>
  <Paragraphs>669</Paragraphs>
  <Slides>80</Slides>
  <Notes>16</Notes>
  <HiddenSlides>1</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80</vt:i4>
      </vt:variant>
    </vt:vector>
  </HeadingPairs>
  <TitlesOfParts>
    <vt:vector size="93" baseType="lpstr">
      <vt:lpstr>Arial</vt:lpstr>
      <vt:lpstr>Arial Narrow</vt:lpstr>
      <vt:lpstr>Calibri</vt:lpstr>
      <vt:lpstr>Calibri Light</vt:lpstr>
      <vt:lpstr>Cambria Math</vt:lpstr>
      <vt:lpstr>Helvetica</vt:lpstr>
      <vt:lpstr>Helvetica CE</vt:lpstr>
      <vt:lpstr>ITC New Baskerville Roman</vt:lpstr>
      <vt:lpstr>Menlo</vt:lpstr>
      <vt:lpstr>Open Sans</vt:lpstr>
      <vt:lpstr>Times</vt:lpstr>
      <vt:lpstr>powerpoint_newNEU</vt:lpstr>
      <vt:lpstr>Custom Design</vt:lpstr>
      <vt:lpstr>Northeastern University - Seattle </vt:lpstr>
      <vt:lpstr>Building Scalable Distributed Systems</vt:lpstr>
      <vt:lpstr>Outline</vt:lpstr>
      <vt:lpstr>Learning objectives</vt:lpstr>
      <vt:lpstr>Scaling Databases</vt:lpstr>
      <vt:lpstr>Relational Databases</vt:lpstr>
      <vt:lpstr>Scale Up – Example Hardware</vt:lpstr>
      <vt:lpstr>Scaling Relational Databases</vt:lpstr>
      <vt:lpstr>Scaling relational databases</vt:lpstr>
      <vt:lpstr>Scaling Relational Databases</vt:lpstr>
      <vt:lpstr>Scaling Relational Databases</vt:lpstr>
      <vt:lpstr>Scale out with clusters</vt:lpstr>
      <vt:lpstr>Scaling Relational Databases is hard</vt:lpstr>
      <vt:lpstr>Facebook – Scaling MySQL</vt:lpstr>
      <vt:lpstr>Other Considerations</vt:lpstr>
      <vt:lpstr>New databases emerge</vt:lpstr>
      <vt:lpstr>NoSQL – Horizontally-scalable database technology</vt:lpstr>
      <vt:lpstr>Distributed Databases</vt:lpstr>
      <vt:lpstr>Database Landscape</vt:lpstr>
      <vt:lpstr>Partitioning and Replication</vt:lpstr>
      <vt:lpstr>Two basic distributed database architectures</vt:lpstr>
      <vt:lpstr>PowerPoint Presentation</vt:lpstr>
      <vt:lpstr>Leader-based  Architecture</vt:lpstr>
      <vt:lpstr>Multi-Leader-Follower Architecture</vt:lpstr>
      <vt:lpstr>Leader Failure Handling</vt:lpstr>
      <vt:lpstr>Achieving Consensus in Distributed Systems</vt:lpstr>
      <vt:lpstr>PowerPoint Presentation</vt:lpstr>
      <vt:lpstr>The Two Generals Problem</vt:lpstr>
      <vt:lpstr>The Two Generals Problem</vt:lpstr>
      <vt:lpstr>New Leader Election</vt:lpstr>
      <vt:lpstr>New Leader Election – The Bully Algorithm</vt:lpstr>
      <vt:lpstr>Bully Algorithm</vt:lpstr>
      <vt:lpstr>Bully Algorithm</vt:lpstr>
      <vt:lpstr>Bully Algorithm</vt:lpstr>
      <vt:lpstr>Bully Algorithm</vt:lpstr>
      <vt:lpstr>Bully Algorithm</vt:lpstr>
      <vt:lpstr>Bully Algorithm</vt:lpstr>
      <vt:lpstr>Bully Algorithm</vt:lpstr>
      <vt:lpstr>Bully Algorithm</vt:lpstr>
      <vt:lpstr>Bully Algorithm - analysis</vt:lpstr>
      <vt:lpstr>Before we go on – A note on Byzantine Faults</vt:lpstr>
      <vt:lpstr>Lab Exercise</vt:lpstr>
      <vt:lpstr>Consistency</vt:lpstr>
      <vt:lpstr>Consensus Defined</vt:lpstr>
      <vt:lpstr>Peer-based Replication</vt:lpstr>
      <vt:lpstr>Algorithms (more on this later)</vt:lpstr>
      <vt:lpstr>Peer-based Replication</vt:lpstr>
      <vt:lpstr>Consistency</vt:lpstr>
      <vt:lpstr>Eventual Consistency  </vt:lpstr>
      <vt:lpstr>Eventual Consistency</vt:lpstr>
      <vt:lpstr>Eventual Consistency</vt:lpstr>
      <vt:lpstr>Eventual Consistency</vt:lpstr>
      <vt:lpstr>Read your own writes</vt:lpstr>
      <vt:lpstr>Eventual Consistency</vt:lpstr>
      <vt:lpstr>Quorum Reads and Writes</vt:lpstr>
      <vt:lpstr>Eventual Consistency</vt:lpstr>
      <vt:lpstr>Quorums</vt:lpstr>
      <vt:lpstr>High-Level Quorum Example</vt:lpstr>
      <vt:lpstr>Advantages of Quorums</vt:lpstr>
      <vt:lpstr>Quorum ‘Quirks’</vt:lpstr>
      <vt:lpstr>Quorum Consistency</vt:lpstr>
      <vt:lpstr>Hinted Handoffs</vt:lpstr>
      <vt:lpstr>Handling Conflicts</vt:lpstr>
      <vt:lpstr>Conflicts</vt:lpstr>
      <vt:lpstr>Simple Solution – Last Writer Wins</vt:lpstr>
      <vt:lpstr>Last Writer Wins</vt:lpstr>
      <vt:lpstr>Lose Some Writes!!</vt:lpstr>
      <vt:lpstr>Conflicts – a Better Solution - Causality</vt:lpstr>
      <vt:lpstr>Lamport Clocks</vt:lpstr>
      <vt:lpstr>Lamport Clocks </vt:lpstr>
      <vt:lpstr>Lamport Clocks</vt:lpstr>
      <vt:lpstr>Lamport Clocks – Partial Ordering</vt:lpstr>
      <vt:lpstr>Lamport Clocks - Example</vt:lpstr>
      <vt:lpstr>Conflicts</vt:lpstr>
      <vt:lpstr>How do we handle conflicts?</vt:lpstr>
      <vt:lpstr>Basic Algorithm</vt:lpstr>
      <vt:lpstr>Conflict Resolution</vt:lpstr>
      <vt:lpstr>PowerPoint Presentation</vt:lpstr>
      <vt:lpstr>Strong Consistency (next week!)</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Northeastern University - Seattle </dc:title>
  <dc:creator>Gorton, Ian</dc:creator>
  <cp:lastModifiedBy>Gorton, Ian</cp:lastModifiedBy>
  <cp:revision>1</cp:revision>
  <dcterms:created xsi:type="dcterms:W3CDTF">2019-09-23T22:33:22Z</dcterms:created>
  <dcterms:modified xsi:type="dcterms:W3CDTF">2019-10-01T03:11:29Z</dcterms:modified>
</cp:coreProperties>
</file>